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2" r:id="rId8"/>
    <p:sldId id="266" r:id="rId9"/>
    <p:sldId id="273" r:id="rId10"/>
    <p:sldId id="274" r:id="rId11"/>
    <p:sldId id="275" r:id="rId12"/>
    <p:sldId id="268" r:id="rId13"/>
    <p:sldId id="271" r:id="rId14"/>
    <p:sldId id="276" r:id="rId15"/>
    <p:sldId id="280" r:id="rId16"/>
    <p:sldId id="277" r:id="rId17"/>
    <p:sldId id="278" r:id="rId18"/>
    <p:sldId id="279" r:id="rId19"/>
    <p:sldId id="281" r:id="rId20"/>
    <p:sldId id="283" r:id="rId21"/>
    <p:sldId id="282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5;&#1090;&#1072;\Desktop\&#1055;&#1056;&#1054;&#1045;&#1050;&#1058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5;&#1090;&#1072;\Desktop\&#1055;&#1056;&#1054;&#1045;&#1050;&#105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5;&#1090;&#1072;\Desktop\&#1055;&#1056;&#1054;&#1045;&#1050;&#1058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5;&#1090;&#1072;\Desktop\&#1055;&#1056;&#1054;&#1045;&#1050;&#1058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5;&#1090;&#1072;\Desktop\&#1055;&#1056;&#1054;&#1045;&#1050;&#1058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5;&#1090;&#1072;\Desktop\&#1055;&#1056;&#1054;&#1045;&#1050;&#1058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5;&#1090;&#1072;\Desktop\&#1055;&#1056;&#1054;&#1045;&#1050;&#1058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84;&#1077;&#1095;&#1090;&#1072;\Desktop\&#1055;&#1056;&#1054;&#1045;&#1050;&#105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524858349072"/>
          <c:y val="7.5667474924748138E-2"/>
          <c:w val="0.58446869618653463"/>
          <c:h val="0.74506907022622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Лист1!$F$5</c:f>
              <c:strCache>
                <c:ptCount val="1"/>
                <c:pt idx="0">
                  <c:v>Удельный вес детей в общей численности населения, в %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Лист1!$G$4:$L$4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Лист1!$G$5:$L$5</c:f>
              <c:numCache>
                <c:formatCode>General</c:formatCode>
                <c:ptCount val="6"/>
                <c:pt idx="0">
                  <c:v>29.5</c:v>
                </c:pt>
                <c:pt idx="1">
                  <c:v>29.6</c:v>
                </c:pt>
                <c:pt idx="2">
                  <c:v>29.7</c:v>
                </c:pt>
                <c:pt idx="3">
                  <c:v>30</c:v>
                </c:pt>
                <c:pt idx="4">
                  <c:v>30.4</c:v>
                </c:pt>
                <c:pt idx="5">
                  <c:v>30.9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1191680"/>
        <c:axId val="101194368"/>
      </c:lineChart>
      <c:catAx>
        <c:axId val="10119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1194368"/>
        <c:crosses val="autoZero"/>
        <c:auto val="1"/>
        <c:lblAlgn val="ctr"/>
        <c:lblOffset val="100"/>
        <c:noMultiLvlLbl val="0"/>
      </c:catAx>
      <c:valAx>
        <c:axId val="10119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191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46145046383801"/>
          <c:y val="6.6869621473154214E-2"/>
          <c:w val="0.28300392838295785"/>
          <c:h val="0.8198741089719385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52275673073365"/>
          <c:y val="0.14450864980443476"/>
          <c:w val="0.815609747065141"/>
          <c:h val="0.708042613563821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Лист1!$A$41</c:f>
              <c:strCache>
                <c:ptCount val="1"/>
                <c:pt idx="0">
                  <c:v>Чистая прибыль</c:v>
                </c:pt>
              </c:strCache>
            </c:strRef>
          </c:tx>
          <c:invertIfNegative val="0"/>
          <c:cat>
            <c:numRef>
              <c:f>Лист1!$B$40:$F$40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Лист1!$B$41:$F$41</c:f>
              <c:numCache>
                <c:formatCode>General</c:formatCode>
                <c:ptCount val="5"/>
                <c:pt idx="0">
                  <c:v>111610</c:v>
                </c:pt>
                <c:pt idx="1">
                  <c:v>2848597</c:v>
                </c:pt>
                <c:pt idx="2">
                  <c:v>3613357</c:v>
                </c:pt>
                <c:pt idx="3">
                  <c:v>5445317</c:v>
                </c:pt>
                <c:pt idx="4">
                  <c:v>4633017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9615872"/>
        <c:axId val="119617408"/>
        <c:axId val="0"/>
      </c:bar3DChart>
      <c:catAx>
        <c:axId val="1196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9617408"/>
        <c:crosses val="autoZero"/>
        <c:auto val="1"/>
        <c:lblAlgn val="ctr"/>
        <c:lblOffset val="100"/>
        <c:noMultiLvlLbl val="0"/>
      </c:catAx>
      <c:valAx>
        <c:axId val="119617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96158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563937340295527"/>
          <c:y val="5.9268978746527611E-2"/>
          <c:w val="0.31347016998111332"/>
          <c:h val="0.1214668448428870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Лист1!$A$50</c:f>
              <c:strCache>
                <c:ptCount val="1"/>
                <c:pt idx="0">
                  <c:v>Рентабельность продаж</c:v>
                </c:pt>
              </c:strCache>
            </c:strRef>
          </c:tx>
          <c:dLbls>
            <c:dLbl>
              <c:idx val="0"/>
              <c:layout>
                <c:manualLayout>
                  <c:x val="2.3833688148764236E-2"/>
                  <c:y val="3.040849867256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Лист1!$B$49:$F$49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Лист1!$B$50:$F$50</c:f>
              <c:numCache>
                <c:formatCode>General</c:formatCode>
                <c:ptCount val="5"/>
                <c:pt idx="0">
                  <c:v>17.170000000000005</c:v>
                </c:pt>
                <c:pt idx="1">
                  <c:v>35.15</c:v>
                </c:pt>
                <c:pt idx="2">
                  <c:v>38.349999999999994</c:v>
                </c:pt>
                <c:pt idx="3">
                  <c:v>47.290000000000006</c:v>
                </c:pt>
                <c:pt idx="4">
                  <c:v>47.290000000000006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Лист1!$A$51</c:f>
              <c:strCache>
                <c:ptCount val="1"/>
                <c:pt idx="0">
                  <c:v>Рентабельность производства</c:v>
                </c:pt>
              </c:strCache>
            </c:strRef>
          </c:tx>
          <c:dLbls>
            <c:dLbl>
              <c:idx val="0"/>
              <c:layout>
                <c:manualLayout>
                  <c:x val="-4.290082633461148E-2"/>
                  <c:y val="-8.5143796283171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Лист1!$B$49:$F$49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Лист1!$B$51:$F$51</c:f>
              <c:numCache>
                <c:formatCode>General</c:formatCode>
                <c:ptCount val="5"/>
                <c:pt idx="0">
                  <c:v>20.73</c:v>
                </c:pt>
                <c:pt idx="1">
                  <c:v>54.190000000000005</c:v>
                </c:pt>
                <c:pt idx="2">
                  <c:v>66.149999999999991</c:v>
                </c:pt>
                <c:pt idx="3">
                  <c:v>95.14</c:v>
                </c:pt>
                <c:pt idx="4">
                  <c:v>95.14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9647232"/>
        <c:axId val="120718080"/>
      </c:lineChart>
      <c:catAx>
        <c:axId val="11964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0718080"/>
        <c:crosses val="autoZero"/>
        <c:auto val="1"/>
        <c:lblAlgn val="ctr"/>
        <c:lblOffset val="100"/>
        <c:noMultiLvlLbl val="0"/>
      </c:catAx>
      <c:valAx>
        <c:axId val="120718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96472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Лист2!$F$4</c:f>
              <c:strCache>
                <c:ptCount val="1"/>
                <c:pt idx="0">
                  <c:v>2018 год, в %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Лист2!$E$5:$E$8</c:f>
              <c:strCache>
                <c:ptCount val="4"/>
                <c:pt idx="0">
                  <c:v>Домохозяйства, имеющие 1 ребенка</c:v>
                </c:pt>
                <c:pt idx="1">
                  <c:v>Домохозяйства, имеющие 2 детей</c:v>
                </c:pt>
                <c:pt idx="2">
                  <c:v>Домохозяйства, имеющие 3 детей</c:v>
                </c:pt>
                <c:pt idx="3">
                  <c:v>Домохозяйства, имеющие 4 и более детей</c:v>
                </c:pt>
              </c:strCache>
            </c:strRef>
          </c:cat>
          <c:val>
            <c:numRef>
              <c:f>Лист2!$F$5:$F$8</c:f>
              <c:numCache>
                <c:formatCode>General</c:formatCode>
                <c:ptCount val="4"/>
                <c:pt idx="0">
                  <c:v>40.9</c:v>
                </c:pt>
                <c:pt idx="1">
                  <c:v>33.9</c:v>
                </c:pt>
                <c:pt idx="2">
                  <c:v>16.5</c:v>
                </c:pt>
                <c:pt idx="3">
                  <c:v>8.7000000000000011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Лист2!$G$9</c:f>
              <c:strCache>
                <c:ptCount val="1"/>
                <c:pt idx="0">
                  <c:v>Производство деревянных и пробковых изделий, кроме мебели; производство изделий из соломки и материалов для плетения</c:v>
                </c:pt>
              </c:strCache>
            </c:strRef>
          </c:tx>
          <c:invertIfNegative val="0"/>
          <c:cat>
            <c:strRef>
              <c:f>Лист2!$H$8:$I$8</c:f>
              <c:strCache>
                <c:ptCount val="2"/>
                <c:pt idx="0">
                  <c:v>2018 год, тыс. тенге</c:v>
                </c:pt>
                <c:pt idx="1">
                  <c:v>2019 год, тыс. тенге</c:v>
                </c:pt>
              </c:strCache>
            </c:strRef>
          </c:cat>
          <c:val>
            <c:numRef>
              <c:f>Лист2!$H$9:$I$9</c:f>
              <c:numCache>
                <c:formatCode>#,##0</c:formatCode>
                <c:ptCount val="2"/>
                <c:pt idx="0">
                  <c:v>1291225</c:v>
                </c:pt>
                <c:pt idx="1">
                  <c:v>4003483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419904"/>
        <c:axId val="103421440"/>
        <c:axId val="0"/>
      </c:bar3DChart>
      <c:catAx>
        <c:axId val="103419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421440"/>
        <c:crosses val="autoZero"/>
        <c:auto val="1"/>
        <c:lblAlgn val="ctr"/>
        <c:lblOffset val="100"/>
        <c:noMultiLvlLbl val="0"/>
      </c:catAx>
      <c:valAx>
        <c:axId val="10342144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0341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47483255844554"/>
          <c:y val="0.18074636443903899"/>
          <c:w val="0.29811915693708535"/>
          <c:h val="0.7684635917646573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2.7557701922009178E-3"/>
                  <c:y val="-0.11502345150055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55770192200867E-3"/>
                  <c:y val="-8.435053110040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средства, тенге</c:v>
                </c:pt>
                <c:pt idx="1">
                  <c:v>Грант, тенге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474700</c:v>
                </c:pt>
                <c:pt idx="1">
                  <c:v>4175432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5241728"/>
        <c:axId val="115244416"/>
        <c:axId val="0"/>
      </c:bar3DChart>
      <c:catAx>
        <c:axId val="11524172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5244416"/>
        <c:crosses val="autoZero"/>
        <c:auto val="1"/>
        <c:lblAlgn val="ctr"/>
        <c:lblOffset val="100"/>
        <c:noMultiLvlLbl val="0"/>
      </c:catAx>
      <c:valAx>
        <c:axId val="11524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5241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-0.12447353455818028"/>
                  <c:y val="-8.104221347331570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Лист1!$A$12:$A$13</c:f>
              <c:strCache>
                <c:ptCount val="2"/>
                <c:pt idx="0">
                  <c:v>Собственные средства</c:v>
                </c:pt>
                <c:pt idx="1">
                  <c:v>Грант</c:v>
                </c:pt>
              </c:strCache>
            </c:strRef>
          </c:cat>
          <c:val>
            <c:numRef>
              <c:f>Лист1!$B$12:$B$13</c:f>
              <c:numCache>
                <c:formatCode>0.00%</c:formatCode>
                <c:ptCount val="2"/>
                <c:pt idx="0">
                  <c:v>0.10199999999999998</c:v>
                </c:pt>
                <c:pt idx="1">
                  <c:v>0.89800000000000002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Лист1!$A$22</c:f>
              <c:strCache>
                <c:ptCount val="1"/>
                <c:pt idx="0">
                  <c:v>Итого выручка от продаж,  тыс. тенге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Лист1!$B$21:$N$21</c:f>
              <c:strCache>
                <c:ptCount val="13"/>
                <c:pt idx="0">
                  <c:v>декабрь, 2020</c:v>
                </c:pt>
                <c:pt idx="1">
                  <c:v>янв.21</c:v>
                </c:pt>
                <c:pt idx="2">
                  <c:v>фев.21</c:v>
                </c:pt>
                <c:pt idx="3">
                  <c:v>мар.21</c:v>
                </c:pt>
                <c:pt idx="4">
                  <c:v>апр.21</c:v>
                </c:pt>
                <c:pt idx="5">
                  <c:v>май.21</c:v>
                </c:pt>
                <c:pt idx="6">
                  <c:v>июн.21</c:v>
                </c:pt>
                <c:pt idx="7">
                  <c:v>июл.21</c:v>
                </c:pt>
                <c:pt idx="8">
                  <c:v>авг.21</c:v>
                </c:pt>
                <c:pt idx="9">
                  <c:v>сен.21</c:v>
                </c:pt>
                <c:pt idx="10">
                  <c:v>окт.21</c:v>
                </c:pt>
                <c:pt idx="11">
                  <c:v>ноя.21</c:v>
                </c:pt>
                <c:pt idx="12">
                  <c:v>дек.21</c:v>
                </c:pt>
              </c:strCache>
            </c:strRef>
          </c:cat>
          <c:val>
            <c:numRef>
              <c:f>Лист1!$B$22:$N$22</c:f>
              <c:numCache>
                <c:formatCode>General</c:formatCode>
                <c:ptCount val="13"/>
                <c:pt idx="0">
                  <c:v>645</c:v>
                </c:pt>
                <c:pt idx="1">
                  <c:v>445</c:v>
                </c:pt>
                <c:pt idx="2">
                  <c:v>550</c:v>
                </c:pt>
                <c:pt idx="3">
                  <c:v>655</c:v>
                </c:pt>
                <c:pt idx="4">
                  <c:v>655</c:v>
                </c:pt>
                <c:pt idx="5">
                  <c:v>655</c:v>
                </c:pt>
                <c:pt idx="6">
                  <c:v>735</c:v>
                </c:pt>
                <c:pt idx="7">
                  <c:v>735</c:v>
                </c:pt>
                <c:pt idx="8">
                  <c:v>735</c:v>
                </c:pt>
                <c:pt idx="9">
                  <c:v>735</c:v>
                </c:pt>
                <c:pt idx="10">
                  <c:v>735</c:v>
                </c:pt>
                <c:pt idx="11">
                  <c:v>735</c:v>
                </c:pt>
                <c:pt idx="12">
                  <c:v>735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5499776"/>
        <c:axId val="115502464"/>
        <c:axId val="0"/>
      </c:bar3DChart>
      <c:catAx>
        <c:axId val="115499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15502464"/>
        <c:crosses val="autoZero"/>
        <c:auto val="1"/>
        <c:lblAlgn val="ctr"/>
        <c:lblOffset val="100"/>
        <c:noMultiLvlLbl val="0"/>
      </c:catAx>
      <c:valAx>
        <c:axId val="11550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549977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Лист1!$A$34</c:f>
              <c:strCache>
                <c:ptCount val="1"/>
                <c:pt idx="0">
                  <c:v>Итого выручка от продаж, тенге</c:v>
                </c:pt>
              </c:strCache>
            </c:strRef>
          </c:tx>
          <c:invertIfNegative val="0"/>
          <c:cat>
            <c:strRef>
              <c:f>Лист1!$B$33:$G$33</c:f>
              <c:strCache>
                <c:ptCount val="6"/>
                <c:pt idx="0">
                  <c:v>2020 год (декабрь)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  <c:pt idx="5">
                  <c:v>2025 год</c:v>
                </c:pt>
              </c:strCache>
            </c:strRef>
          </c:cat>
          <c:val>
            <c:numRef>
              <c:f>Лист1!$B$34:$G$34</c:f>
              <c:numCache>
                <c:formatCode>General</c:formatCode>
                <c:ptCount val="6"/>
                <c:pt idx="0">
                  <c:v>645000</c:v>
                </c:pt>
                <c:pt idx="1">
                  <c:v>8105000</c:v>
                </c:pt>
                <c:pt idx="2">
                  <c:v>9421000</c:v>
                </c:pt>
                <c:pt idx="3">
                  <c:v>11514000</c:v>
                </c:pt>
                <c:pt idx="4">
                  <c:v>11514000</c:v>
                </c:pt>
                <c:pt idx="5">
                  <c:v>11564000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5640960"/>
        <c:axId val="115650944"/>
        <c:axId val="0"/>
      </c:bar3DChart>
      <c:catAx>
        <c:axId val="1156409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5650944"/>
        <c:crosses val="autoZero"/>
        <c:auto val="1"/>
        <c:lblAlgn val="ctr"/>
        <c:lblOffset val="100"/>
        <c:noMultiLvlLbl val="0"/>
      </c:catAx>
      <c:valAx>
        <c:axId val="115650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564096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Лист1!$A$61</c:f>
              <c:strCache>
                <c:ptCount val="1"/>
                <c:pt idx="0">
                  <c:v>Чистый денежный поток  Cash Flow</c:v>
                </c:pt>
              </c:strCache>
            </c:strRef>
          </c:tx>
          <c:invertIfNegative val="0"/>
          <c:cat>
            <c:strRef>
              <c:f>Лист1!$B$60:$G$60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Лист1!$B$61:$G$61</c:f>
              <c:numCache>
                <c:formatCode>General</c:formatCode>
                <c:ptCount val="6"/>
                <c:pt idx="0">
                  <c:v>2848597</c:v>
                </c:pt>
                <c:pt idx="1">
                  <c:v>3958777</c:v>
                </c:pt>
                <c:pt idx="2">
                  <c:v>5445317</c:v>
                </c:pt>
                <c:pt idx="3">
                  <c:v>5445317</c:v>
                </c:pt>
                <c:pt idx="4">
                  <c:v>4665857</c:v>
                </c:pt>
                <c:pt idx="5">
                  <c:v>2848597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7139712"/>
        <c:axId val="117157888"/>
        <c:axId val="0"/>
      </c:bar3DChart>
      <c:catAx>
        <c:axId val="117139712"/>
        <c:scaling>
          <c:orientation val="minMax"/>
        </c:scaling>
        <c:delete val="0"/>
        <c:axPos val="b"/>
        <c:majorTickMark val="none"/>
        <c:minorTickMark val="none"/>
        <c:tickLblPos val="nextTo"/>
        <c:crossAx val="117157888"/>
        <c:crosses val="autoZero"/>
        <c:auto val="1"/>
        <c:lblAlgn val="ctr"/>
        <c:lblOffset val="100"/>
        <c:noMultiLvlLbl val="0"/>
      </c:catAx>
      <c:valAx>
        <c:axId val="117157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71397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Лист1!$A$67</c:f>
              <c:strCache>
                <c:ptCount val="1"/>
                <c:pt idx="0">
                  <c:v>Суммируемое  Cash Flow</c:v>
                </c:pt>
              </c:strCache>
            </c:strRef>
          </c:tx>
          <c:invertIfNegative val="0"/>
          <c:cat>
            <c:strRef>
              <c:f>Лист1!$B$66:$G$66</c:f>
              <c:strCache>
                <c:ptCount val="6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  <c:pt idx="5">
                  <c:v>2026 год</c:v>
                </c:pt>
              </c:strCache>
            </c:strRef>
          </c:cat>
          <c:val>
            <c:numRef>
              <c:f>Лист1!$B$67:$G$67</c:f>
              <c:numCache>
                <c:formatCode>General</c:formatCode>
                <c:ptCount val="6"/>
                <c:pt idx="0">
                  <c:v>3064002</c:v>
                </c:pt>
                <c:pt idx="1">
                  <c:v>7022779</c:v>
                </c:pt>
                <c:pt idx="2">
                  <c:v>12468096</c:v>
                </c:pt>
                <c:pt idx="3">
                  <c:v>17913413</c:v>
                </c:pt>
                <c:pt idx="4">
                  <c:v>22579270</c:v>
                </c:pt>
                <c:pt idx="5">
                  <c:v>3064002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9276288"/>
        <c:axId val="119277824"/>
        <c:axId val="0"/>
      </c:bar3DChart>
      <c:catAx>
        <c:axId val="1192762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19277824"/>
        <c:crosses val="autoZero"/>
        <c:auto val="1"/>
        <c:lblAlgn val="ctr"/>
        <c:lblOffset val="100"/>
        <c:noMultiLvlLbl val="0"/>
      </c:catAx>
      <c:valAx>
        <c:axId val="11927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92762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69D7B-86E8-448E-A242-533CB2A3744D}" type="doc">
      <dgm:prSet loTypeId="urn:microsoft.com/office/officeart/2005/8/layout/cycle3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A9A1820-3792-4210-8F81-F77B7EBBCEC9}">
      <dgm:prSet phldrT="[Текст]" custT="1"/>
      <dgm:spPr/>
      <dgm:t>
        <a:bodyPr/>
        <a:lstStyle/>
        <a:p>
          <a:pPr algn="ctr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целевых рынков; </a:t>
          </a:r>
        </a:p>
      </dgm:t>
    </dgm:pt>
    <dgm:pt modelId="{DDE30404-46B3-4049-9AD1-B08355AA2DA5}" type="parTrans" cxnId="{326008C6-3B61-4978-B13D-294B0BE7C006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95D113-9B8C-4D8C-8DA5-C1D58E669C75}" type="sibTrans" cxnId="{326008C6-3B61-4978-B13D-294B0BE7C006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35F5C-5D54-4B75-BA6E-CB507B2A5576}">
      <dgm:prSet custT="1"/>
      <dgm:spPr/>
      <dgm:t>
        <a:bodyPr/>
        <a:lstStyle/>
        <a:p>
          <a:pPr algn="ctr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- сегментация рынка, т. е. выделение конкурентных целевых 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рынков; 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8F0DB4-629C-4FAC-9147-636ABAA18F66}" type="parTrans" cxnId="{39A282F2-5351-43A7-84AB-66F30C91D92D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B1017-8D28-4903-A8B1-7D98D14A6104}" type="sibTrans" cxnId="{39A282F2-5351-43A7-84AB-66F30C91D92D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D4CFC-280F-46F8-BA03-C6B04A6E9570}">
      <dgm:prSet custT="1"/>
      <dgm:spPr/>
      <dgm:t>
        <a:bodyPr/>
        <a:lstStyle/>
        <a:p>
          <a:pPr algn="ctr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- выбор методов выхода на них; </a:t>
          </a:r>
        </a:p>
      </dgm:t>
    </dgm:pt>
    <dgm:pt modelId="{B6507C4D-6A37-4017-B3E7-FD4D8605F7E4}" type="parTrans" cxnId="{A5564A1A-521B-4E55-A845-D05B37C3B801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72BB93-6F58-4D80-8311-057D348A6777}" type="sibTrans" cxnId="{A5564A1A-521B-4E55-A845-D05B37C3B801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0EF11B-7A81-4375-A594-428D5EEAA4C3}">
      <dgm:prSet custT="1"/>
      <dgm:spPr/>
      <dgm:t>
        <a:bodyPr/>
        <a:lstStyle/>
        <a:p>
          <a:pPr algn="ctr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- выбор методов и средств маркетинга; </a:t>
          </a:r>
        </a:p>
      </dgm:t>
    </dgm:pt>
    <dgm:pt modelId="{6020D607-EE47-4EFF-BDDC-FBDCC831812A}" type="parTrans" cxnId="{B9AE54C6-80A3-416F-BFC2-EFD8D9721E63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24BC84-6FB3-4331-8261-ACD997D81F64}" type="sibTrans" cxnId="{B9AE54C6-80A3-416F-BFC2-EFD8D9721E63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5B04AC-7014-4A4D-9FCF-462D0C07F2F6}">
      <dgm:prSet custT="1"/>
      <dgm:spPr/>
      <dgm:t>
        <a:bodyPr/>
        <a:lstStyle/>
        <a:p>
          <a:pPr algn="ctr"/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- определение времени выхода на рынок.</a:t>
          </a:r>
        </a:p>
      </dgm:t>
    </dgm:pt>
    <dgm:pt modelId="{FF9FECA7-5F20-43A3-B483-322CECDC3D14}" type="parTrans" cxnId="{680F3C25-0C18-44DE-B31B-49316E4ADEBE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BDB5D7-7CBA-4C9B-B5F3-99E61F42242E}" type="sibTrans" cxnId="{680F3C25-0C18-44DE-B31B-49316E4ADEBE}">
      <dgm:prSet/>
      <dgm:spPr/>
      <dgm:t>
        <a:bodyPr/>
        <a:lstStyle/>
        <a:p>
          <a:pPr algn="ctr"/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AF3D37-58E6-4FCC-A8B9-91EC1D5F191E}" type="pres">
      <dgm:prSet presAssocID="{5D569D7B-86E8-448E-A242-533CB2A3744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523D84-7FFC-47A5-8A5C-A928E0F6229C}" type="pres">
      <dgm:prSet presAssocID="{5D569D7B-86E8-448E-A242-533CB2A3744D}" presName="cycle" presStyleCnt="0"/>
      <dgm:spPr/>
    </dgm:pt>
    <dgm:pt modelId="{05837EC2-1505-42BE-8C6A-23F1A6FCDA09}" type="pres">
      <dgm:prSet presAssocID="{DA9A1820-3792-4210-8F81-F77B7EBBCEC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A270D-051B-449C-8233-7E16EFA167E2}" type="pres">
      <dgm:prSet presAssocID="{9D95D113-9B8C-4D8C-8DA5-C1D58E669C75}" presName="sibTransFirstNode" presStyleLbl="bgShp" presStyleIdx="0" presStyleCnt="1" custScaleX="126962" custLinFactNeighborX="601" custLinFactNeighborY="365"/>
      <dgm:spPr/>
      <dgm:t>
        <a:bodyPr/>
        <a:lstStyle/>
        <a:p>
          <a:endParaRPr lang="ru-RU"/>
        </a:p>
      </dgm:t>
    </dgm:pt>
    <dgm:pt modelId="{E54DEA1D-EB85-45AC-9481-8BB013F4C8FD}" type="pres">
      <dgm:prSet presAssocID="{69F35F5C-5D54-4B75-BA6E-CB507B2A5576}" presName="nodeFollowingNodes" presStyleLbl="node1" presStyleIdx="1" presStyleCnt="5" custScaleX="224621" custScaleY="105283" custRadScaleRad="135751" custRadScaleInc="21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89532-174B-4003-83A7-2772413C337D}" type="pres">
      <dgm:prSet presAssocID="{2CAD4CFC-280F-46F8-BA03-C6B04A6E9570}" presName="nodeFollowingNodes" presStyleLbl="node1" presStyleIdx="2" presStyleCnt="5" custScaleX="150686" custRadScaleRad="139871" custRadScaleInc="-31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814E9-BB3E-4820-88CF-EA5FD82BCAD3}" type="pres">
      <dgm:prSet presAssocID="{A20EF11B-7A81-4375-A594-428D5EEAA4C3}" presName="nodeFollowingNodes" presStyleLbl="node1" presStyleIdx="3" presStyleCnt="5" custScaleX="148550" custRadScaleRad="121308" custRadScaleInc="20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03E0A-C3C4-46BC-AF2C-8CD25DFB96F2}" type="pres">
      <dgm:prSet presAssocID="{725B04AC-7014-4A4D-9FCF-462D0C07F2F6}" presName="nodeFollowingNodes" presStyleLbl="node1" presStyleIdx="4" presStyleCnt="5" custScaleX="149961" custScaleY="111409" custRadScaleRad="132706" custRadScaleInc="-22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ADD87E-078C-4B30-868E-2E366EF0E214}" type="presOf" srcId="{DA9A1820-3792-4210-8F81-F77B7EBBCEC9}" destId="{05837EC2-1505-42BE-8C6A-23F1A6FCDA09}" srcOrd="0" destOrd="0" presId="urn:microsoft.com/office/officeart/2005/8/layout/cycle3"/>
    <dgm:cxn modelId="{39A282F2-5351-43A7-84AB-66F30C91D92D}" srcId="{5D569D7B-86E8-448E-A242-533CB2A3744D}" destId="{69F35F5C-5D54-4B75-BA6E-CB507B2A5576}" srcOrd="1" destOrd="0" parTransId="{D68F0DB4-629C-4FAC-9147-636ABAA18F66}" sibTransId="{32FB1017-8D28-4903-A8B1-7D98D14A6104}"/>
    <dgm:cxn modelId="{680F3C25-0C18-44DE-B31B-49316E4ADEBE}" srcId="{5D569D7B-86E8-448E-A242-533CB2A3744D}" destId="{725B04AC-7014-4A4D-9FCF-462D0C07F2F6}" srcOrd="4" destOrd="0" parTransId="{FF9FECA7-5F20-43A3-B483-322CECDC3D14}" sibTransId="{F3BDB5D7-7CBA-4C9B-B5F3-99E61F42242E}"/>
    <dgm:cxn modelId="{C60DCB65-98F9-465F-8D74-FB4D1FA51884}" type="presOf" srcId="{69F35F5C-5D54-4B75-BA6E-CB507B2A5576}" destId="{E54DEA1D-EB85-45AC-9481-8BB013F4C8FD}" srcOrd="0" destOrd="0" presId="urn:microsoft.com/office/officeart/2005/8/layout/cycle3"/>
    <dgm:cxn modelId="{A5564A1A-521B-4E55-A845-D05B37C3B801}" srcId="{5D569D7B-86E8-448E-A242-533CB2A3744D}" destId="{2CAD4CFC-280F-46F8-BA03-C6B04A6E9570}" srcOrd="2" destOrd="0" parTransId="{B6507C4D-6A37-4017-B3E7-FD4D8605F7E4}" sibTransId="{F272BB93-6F58-4D80-8311-057D348A6777}"/>
    <dgm:cxn modelId="{B9AE54C6-80A3-416F-BFC2-EFD8D9721E63}" srcId="{5D569D7B-86E8-448E-A242-533CB2A3744D}" destId="{A20EF11B-7A81-4375-A594-428D5EEAA4C3}" srcOrd="3" destOrd="0" parTransId="{6020D607-EE47-4EFF-BDDC-FBDCC831812A}" sibTransId="{B924BC84-6FB3-4331-8261-ACD997D81F64}"/>
    <dgm:cxn modelId="{07FD0F28-D880-40EF-B302-61AE556AB866}" type="presOf" srcId="{725B04AC-7014-4A4D-9FCF-462D0C07F2F6}" destId="{C3303E0A-C3C4-46BC-AF2C-8CD25DFB96F2}" srcOrd="0" destOrd="0" presId="urn:microsoft.com/office/officeart/2005/8/layout/cycle3"/>
    <dgm:cxn modelId="{C8F4264F-0519-4578-8D06-FD76ADE98F33}" type="presOf" srcId="{A20EF11B-7A81-4375-A594-428D5EEAA4C3}" destId="{83C814E9-BB3E-4820-88CF-EA5FD82BCAD3}" srcOrd="0" destOrd="0" presId="urn:microsoft.com/office/officeart/2005/8/layout/cycle3"/>
    <dgm:cxn modelId="{8A7AA29A-DF86-468B-96FA-1D82F48B0A22}" type="presOf" srcId="{9D95D113-9B8C-4D8C-8DA5-C1D58E669C75}" destId="{926A270D-051B-449C-8233-7E16EFA167E2}" srcOrd="0" destOrd="0" presId="urn:microsoft.com/office/officeart/2005/8/layout/cycle3"/>
    <dgm:cxn modelId="{326008C6-3B61-4978-B13D-294B0BE7C006}" srcId="{5D569D7B-86E8-448E-A242-533CB2A3744D}" destId="{DA9A1820-3792-4210-8F81-F77B7EBBCEC9}" srcOrd="0" destOrd="0" parTransId="{DDE30404-46B3-4049-9AD1-B08355AA2DA5}" sibTransId="{9D95D113-9B8C-4D8C-8DA5-C1D58E669C75}"/>
    <dgm:cxn modelId="{59FD77ED-7549-4390-B8B8-1D52D3176FC7}" type="presOf" srcId="{5D569D7B-86E8-448E-A242-533CB2A3744D}" destId="{76AF3D37-58E6-4FCC-A8B9-91EC1D5F191E}" srcOrd="0" destOrd="0" presId="urn:microsoft.com/office/officeart/2005/8/layout/cycle3"/>
    <dgm:cxn modelId="{9DDB3FF7-8B8A-4CB4-AF7E-979DF91CB2D0}" type="presOf" srcId="{2CAD4CFC-280F-46F8-BA03-C6B04A6E9570}" destId="{A2F89532-174B-4003-83A7-2772413C337D}" srcOrd="0" destOrd="0" presId="urn:microsoft.com/office/officeart/2005/8/layout/cycle3"/>
    <dgm:cxn modelId="{B9715A85-BEA6-455F-8E18-52B1E8AFC0C2}" type="presParOf" srcId="{76AF3D37-58E6-4FCC-A8B9-91EC1D5F191E}" destId="{64523D84-7FFC-47A5-8A5C-A928E0F6229C}" srcOrd="0" destOrd="0" presId="urn:microsoft.com/office/officeart/2005/8/layout/cycle3"/>
    <dgm:cxn modelId="{09338DFE-C7C8-4A01-A416-27AE767B96C0}" type="presParOf" srcId="{64523D84-7FFC-47A5-8A5C-A928E0F6229C}" destId="{05837EC2-1505-42BE-8C6A-23F1A6FCDA09}" srcOrd="0" destOrd="0" presId="urn:microsoft.com/office/officeart/2005/8/layout/cycle3"/>
    <dgm:cxn modelId="{07158905-072F-4318-89CF-0FF88B96DB3D}" type="presParOf" srcId="{64523D84-7FFC-47A5-8A5C-A928E0F6229C}" destId="{926A270D-051B-449C-8233-7E16EFA167E2}" srcOrd="1" destOrd="0" presId="urn:microsoft.com/office/officeart/2005/8/layout/cycle3"/>
    <dgm:cxn modelId="{2473227D-92E0-4AE4-B2EF-F99670C8B100}" type="presParOf" srcId="{64523D84-7FFC-47A5-8A5C-A928E0F6229C}" destId="{E54DEA1D-EB85-45AC-9481-8BB013F4C8FD}" srcOrd="2" destOrd="0" presId="urn:microsoft.com/office/officeart/2005/8/layout/cycle3"/>
    <dgm:cxn modelId="{EB085568-7744-498C-8FA1-6EF141C67C17}" type="presParOf" srcId="{64523D84-7FFC-47A5-8A5C-A928E0F6229C}" destId="{A2F89532-174B-4003-83A7-2772413C337D}" srcOrd="3" destOrd="0" presId="urn:microsoft.com/office/officeart/2005/8/layout/cycle3"/>
    <dgm:cxn modelId="{15AAF26A-7A93-41DC-A0AE-BD62CC490832}" type="presParOf" srcId="{64523D84-7FFC-47A5-8A5C-A928E0F6229C}" destId="{83C814E9-BB3E-4820-88CF-EA5FD82BCAD3}" srcOrd="4" destOrd="0" presId="urn:microsoft.com/office/officeart/2005/8/layout/cycle3"/>
    <dgm:cxn modelId="{B5AAD674-7318-49A6-8687-E0A0CB895B7B}" type="presParOf" srcId="{64523D84-7FFC-47A5-8A5C-A928E0F6229C}" destId="{C3303E0A-C3C4-46BC-AF2C-8CD25DFB96F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059C3-7A20-4033-B121-412CED305215}" type="doc">
      <dgm:prSet loTypeId="urn:microsoft.com/office/officeart/2008/layout/VerticalCurved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C7C9FD7-535E-43FB-986F-9BCC5FDB3563}">
      <dgm:prSet phldrT="[Текст]"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Фанерные листы, количество которых рассчитывают в соответствии с чертежом, учитывая размер и количество деталей. Полученное значение округляют в большую сторону. В среднем на изготовление кукольного домика уходит 3 листа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фанеры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97278C-4F64-415D-918C-1A8DB742777A}" type="parTrans" cxnId="{6056780B-04FB-495E-BBE0-AC1FFD1E072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AF3098-5BF7-45F0-997E-E2CFE29D341C}" type="sibTrans" cxnId="{6056780B-04FB-495E-BBE0-AC1FFD1E072C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36F2B-9C9D-4752-AD0D-17F9EF1F2046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Крышу домика изготавливают из фанеры, гофрированного или обычного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картона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918DB6-856D-481A-AA6F-BFD4AD4D81B2}" type="parTrans" cxnId="{6F62AD59-D3F2-4FEB-A955-FA1C6528A05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13A4F-FFC3-40B4-9807-F57015485C8C}" type="sibTrans" cxnId="{6F62AD59-D3F2-4FEB-A955-FA1C6528A056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6B4F7-27C5-4900-909E-EC1962372F7C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обеспечения прочной фиксации фанерных деталей используют быстросохнущий столярный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клей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051ABE-CD5C-433C-A38B-CBD347C22820}" type="parTrans" cxnId="{33223854-3A70-41B8-8B64-D2593C56BA1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E59D4-A85F-45EF-AE31-2067306F6B46}" type="sibTrans" cxnId="{33223854-3A70-41B8-8B64-D2593C56BA1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0E837A-A24A-46AE-9BD8-A3B8DF68E5F3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временной и дополнительной фиксации деталей можно воспользоваться монтажным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скотчем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39F00-AB6F-48FE-94BD-2C9F9151E0DA}" type="parTrans" cxnId="{5AE83FB8-034D-401D-B314-181379A980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8AF71-D572-4209-8981-A9077D4FB8E7}" type="sibTrans" cxnId="{5AE83FB8-034D-401D-B314-181379A9807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D5752E-2218-4B3D-B84C-9B7C96E451FE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шлифовки деталей используют шлифовальный станок. Особое внимание следует уделить торцам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элементов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F4B7D-CC5D-4428-A34A-903D0A11AC5A}" type="parTrans" cxnId="{977B16F1-0161-42E6-ACAA-7E88DA68604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C5E9D1-3146-4A57-A173-0FB2F53EBC74}" type="sibTrans" cxnId="{977B16F1-0161-42E6-ACAA-7E88DA68604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407ED9-79AB-4A6A-BE00-4DC0CF05BA5C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Раскрой деталей производится при помощи лазерного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станка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C2121-883D-4375-8207-73D0391EF580}" type="parTrans" cxnId="{12C983FB-FD1E-4D8D-9285-B87CA78A37C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3F63A8-1D60-40E9-87E4-4F6535D3927D}" type="sibTrans" cxnId="{12C983FB-FD1E-4D8D-9285-B87CA78A37C7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EBFF39-6C63-4348-AC6D-C2FB0D7DB997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Фиксация деталей при сборке домика производится при помощи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саморезов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7CB10-D5B1-493A-AC46-3F273A48A45C}" type="parTrans" cxnId="{B77DF671-A6D0-4271-9E70-EF80E97AC2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1F6A6-4629-458D-97CB-D3B67B69C35A}" type="sibTrans" cxnId="{B77DF671-A6D0-4271-9E70-EF80E97AC28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3A1A6-280D-416A-977B-2C3AE63ED14F}" type="pres">
      <dgm:prSet presAssocID="{314059C3-7A20-4033-B121-412CED30521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139364F-8318-4226-A4D6-0673EC49A5B7}" type="pres">
      <dgm:prSet presAssocID="{314059C3-7A20-4033-B121-412CED305215}" presName="Name1" presStyleCnt="0"/>
      <dgm:spPr/>
    </dgm:pt>
    <dgm:pt modelId="{D94ECC8C-FA50-4E01-884E-824025D757AE}" type="pres">
      <dgm:prSet presAssocID="{314059C3-7A20-4033-B121-412CED305215}" presName="cycle" presStyleCnt="0"/>
      <dgm:spPr/>
    </dgm:pt>
    <dgm:pt modelId="{317531BE-0B54-45FB-A987-0C73B5FF8B3A}" type="pres">
      <dgm:prSet presAssocID="{314059C3-7A20-4033-B121-412CED305215}" presName="srcNode" presStyleLbl="node1" presStyleIdx="0" presStyleCnt="7"/>
      <dgm:spPr/>
    </dgm:pt>
    <dgm:pt modelId="{2F3EF184-1B10-41F3-8174-EA9200E2FBB2}" type="pres">
      <dgm:prSet presAssocID="{314059C3-7A20-4033-B121-412CED305215}" presName="conn" presStyleLbl="parChTrans1D2" presStyleIdx="0" presStyleCnt="1"/>
      <dgm:spPr/>
      <dgm:t>
        <a:bodyPr/>
        <a:lstStyle/>
        <a:p>
          <a:endParaRPr lang="ru-RU"/>
        </a:p>
      </dgm:t>
    </dgm:pt>
    <dgm:pt modelId="{958A43E1-102D-4DDE-A325-DE01E5E8CBA3}" type="pres">
      <dgm:prSet presAssocID="{314059C3-7A20-4033-B121-412CED305215}" presName="extraNode" presStyleLbl="node1" presStyleIdx="0" presStyleCnt="7"/>
      <dgm:spPr/>
    </dgm:pt>
    <dgm:pt modelId="{B447BB7F-ED15-4743-9E93-7CD0AF005077}" type="pres">
      <dgm:prSet presAssocID="{314059C3-7A20-4033-B121-412CED305215}" presName="dstNode" presStyleLbl="node1" presStyleIdx="0" presStyleCnt="7"/>
      <dgm:spPr/>
    </dgm:pt>
    <dgm:pt modelId="{3B4B620D-2D52-4161-BBA8-6FEEF1B571D3}" type="pres">
      <dgm:prSet presAssocID="{6C7C9FD7-535E-43FB-986F-9BCC5FDB3563}" presName="text_1" presStyleLbl="node1" presStyleIdx="0" presStyleCnt="7" custScaleY="131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3D63D9-3919-49E8-8FBC-CBC60B5807C8}" type="pres">
      <dgm:prSet presAssocID="{6C7C9FD7-535E-43FB-986F-9BCC5FDB3563}" presName="accent_1" presStyleCnt="0"/>
      <dgm:spPr/>
    </dgm:pt>
    <dgm:pt modelId="{AB1ADF57-5304-4387-98A8-EC3E80EFA05A}" type="pres">
      <dgm:prSet presAssocID="{6C7C9FD7-535E-43FB-986F-9BCC5FDB3563}" presName="accentRepeatNode" presStyleLbl="solidFgAcc1" presStyleIdx="0" presStyleCnt="7"/>
      <dgm:spPr/>
    </dgm:pt>
    <dgm:pt modelId="{6A82FD1A-56D9-48A8-A3EF-C1C31E1A2F3D}" type="pres">
      <dgm:prSet presAssocID="{5EE36F2B-9C9D-4752-AD0D-17F9EF1F204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8C0D2-A9C5-4A7B-AFD8-D4CCC998DD8A}" type="pres">
      <dgm:prSet presAssocID="{5EE36F2B-9C9D-4752-AD0D-17F9EF1F2046}" presName="accent_2" presStyleCnt="0"/>
      <dgm:spPr/>
    </dgm:pt>
    <dgm:pt modelId="{3FDD0C7D-27BA-4864-82CD-53ED8183052E}" type="pres">
      <dgm:prSet presAssocID="{5EE36F2B-9C9D-4752-AD0D-17F9EF1F2046}" presName="accentRepeatNode" presStyleLbl="solidFgAcc1" presStyleIdx="1" presStyleCnt="7"/>
      <dgm:spPr/>
    </dgm:pt>
    <dgm:pt modelId="{E664A775-C4C6-4336-B380-13DB2C921DF0}" type="pres">
      <dgm:prSet presAssocID="{0576B4F7-27C5-4900-909E-EC1962372F7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B9BEE-1411-4C6F-B0B4-2AE37E53BD74}" type="pres">
      <dgm:prSet presAssocID="{0576B4F7-27C5-4900-909E-EC1962372F7C}" presName="accent_3" presStyleCnt="0"/>
      <dgm:spPr/>
    </dgm:pt>
    <dgm:pt modelId="{E4122B27-ECBA-41A1-8E8A-D56D204BC53C}" type="pres">
      <dgm:prSet presAssocID="{0576B4F7-27C5-4900-909E-EC1962372F7C}" presName="accentRepeatNode" presStyleLbl="solidFgAcc1" presStyleIdx="2" presStyleCnt="7"/>
      <dgm:spPr/>
    </dgm:pt>
    <dgm:pt modelId="{C2DB0ABE-63B6-44A6-9171-C5EDE98DACAF}" type="pres">
      <dgm:prSet presAssocID="{E00E837A-A24A-46AE-9BD8-A3B8DF68E5F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26E95-3711-4DE7-979D-5BC343804569}" type="pres">
      <dgm:prSet presAssocID="{E00E837A-A24A-46AE-9BD8-A3B8DF68E5F3}" presName="accent_4" presStyleCnt="0"/>
      <dgm:spPr/>
    </dgm:pt>
    <dgm:pt modelId="{1985F6A6-E71B-44D7-8857-64C2C075E57F}" type="pres">
      <dgm:prSet presAssocID="{E00E837A-A24A-46AE-9BD8-A3B8DF68E5F3}" presName="accentRepeatNode" presStyleLbl="solidFgAcc1" presStyleIdx="3" presStyleCnt="7"/>
      <dgm:spPr/>
    </dgm:pt>
    <dgm:pt modelId="{3FC871D7-F0CF-4FFE-9293-23F6D501FC73}" type="pres">
      <dgm:prSet presAssocID="{3CD5752E-2218-4B3D-B84C-9B7C96E451FE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B317F0-C26E-48EE-940F-9ED2AE140C9D}" type="pres">
      <dgm:prSet presAssocID="{3CD5752E-2218-4B3D-B84C-9B7C96E451FE}" presName="accent_5" presStyleCnt="0"/>
      <dgm:spPr/>
    </dgm:pt>
    <dgm:pt modelId="{4FFEC0FB-B3E7-4D48-9D85-170B7BFB0169}" type="pres">
      <dgm:prSet presAssocID="{3CD5752E-2218-4B3D-B84C-9B7C96E451FE}" presName="accentRepeatNode" presStyleLbl="solidFgAcc1" presStyleIdx="4" presStyleCnt="7"/>
      <dgm:spPr/>
    </dgm:pt>
    <dgm:pt modelId="{E2952360-2D26-476F-B962-4FA55C79E03A}" type="pres">
      <dgm:prSet presAssocID="{A3407ED9-79AB-4A6A-BE00-4DC0CF05BA5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CB914-FA1D-4B27-AE8B-F435C65722BC}" type="pres">
      <dgm:prSet presAssocID="{A3407ED9-79AB-4A6A-BE00-4DC0CF05BA5C}" presName="accent_6" presStyleCnt="0"/>
      <dgm:spPr/>
    </dgm:pt>
    <dgm:pt modelId="{92E4731E-7A51-4F40-8320-A4D61B6C8114}" type="pres">
      <dgm:prSet presAssocID="{A3407ED9-79AB-4A6A-BE00-4DC0CF05BA5C}" presName="accentRepeatNode" presStyleLbl="solidFgAcc1" presStyleIdx="5" presStyleCnt="7"/>
      <dgm:spPr/>
    </dgm:pt>
    <dgm:pt modelId="{59784631-34E7-407C-8B74-4BC1CE267301}" type="pres">
      <dgm:prSet presAssocID="{7BEBFF39-6C63-4348-AC6D-C2FB0D7DB997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CFA1C-1F2D-4BD7-9832-BE9705D5490D}" type="pres">
      <dgm:prSet presAssocID="{7BEBFF39-6C63-4348-AC6D-C2FB0D7DB997}" presName="accent_7" presStyleCnt="0"/>
      <dgm:spPr/>
    </dgm:pt>
    <dgm:pt modelId="{BCF2B43F-03C6-442F-BE3E-CD477D41402A}" type="pres">
      <dgm:prSet presAssocID="{7BEBFF39-6C63-4348-AC6D-C2FB0D7DB997}" presName="accentRepeatNode" presStyleLbl="solidFgAcc1" presStyleIdx="6" presStyleCnt="7"/>
      <dgm:spPr/>
    </dgm:pt>
  </dgm:ptLst>
  <dgm:cxnLst>
    <dgm:cxn modelId="{396DD5E2-8ABD-42E9-8FA6-3EF5E42A1861}" type="presOf" srcId="{314059C3-7A20-4033-B121-412CED305215}" destId="{7C73A1A6-280D-416A-977B-2C3AE63ED14F}" srcOrd="0" destOrd="0" presId="urn:microsoft.com/office/officeart/2008/layout/VerticalCurvedList"/>
    <dgm:cxn modelId="{01FD08C1-E374-4EED-A771-7F25FC8BC25D}" type="presOf" srcId="{5EE36F2B-9C9D-4752-AD0D-17F9EF1F2046}" destId="{6A82FD1A-56D9-48A8-A3EF-C1C31E1A2F3D}" srcOrd="0" destOrd="0" presId="urn:microsoft.com/office/officeart/2008/layout/VerticalCurvedList"/>
    <dgm:cxn modelId="{B77DF671-A6D0-4271-9E70-EF80E97AC28B}" srcId="{314059C3-7A20-4033-B121-412CED305215}" destId="{7BEBFF39-6C63-4348-AC6D-C2FB0D7DB997}" srcOrd="6" destOrd="0" parTransId="{E877CB10-D5B1-493A-AC46-3F273A48A45C}" sibTransId="{3C91F6A6-4629-458D-97CB-D3B67B69C35A}"/>
    <dgm:cxn modelId="{AF06D04D-AE29-42F0-AB46-1A76A0A98154}" type="presOf" srcId="{E00E837A-A24A-46AE-9BD8-A3B8DF68E5F3}" destId="{C2DB0ABE-63B6-44A6-9171-C5EDE98DACAF}" srcOrd="0" destOrd="0" presId="urn:microsoft.com/office/officeart/2008/layout/VerticalCurvedList"/>
    <dgm:cxn modelId="{9484C468-9DC2-49F3-AEC3-4C2BC984E6C7}" type="presOf" srcId="{7BEBFF39-6C63-4348-AC6D-C2FB0D7DB997}" destId="{59784631-34E7-407C-8B74-4BC1CE267301}" srcOrd="0" destOrd="0" presId="urn:microsoft.com/office/officeart/2008/layout/VerticalCurvedList"/>
    <dgm:cxn modelId="{751EB52E-48F7-4767-BEA6-833974423F2F}" type="presOf" srcId="{A3407ED9-79AB-4A6A-BE00-4DC0CF05BA5C}" destId="{E2952360-2D26-476F-B962-4FA55C79E03A}" srcOrd="0" destOrd="0" presId="urn:microsoft.com/office/officeart/2008/layout/VerticalCurvedList"/>
    <dgm:cxn modelId="{977B16F1-0161-42E6-ACAA-7E88DA68604B}" srcId="{314059C3-7A20-4033-B121-412CED305215}" destId="{3CD5752E-2218-4B3D-B84C-9B7C96E451FE}" srcOrd="4" destOrd="0" parTransId="{67FF4B7D-CC5D-4428-A34A-903D0A11AC5A}" sibTransId="{51C5E9D1-3146-4A57-A173-0FB2F53EBC74}"/>
    <dgm:cxn modelId="{5AE83FB8-034D-401D-B314-181379A9807E}" srcId="{314059C3-7A20-4033-B121-412CED305215}" destId="{E00E837A-A24A-46AE-9BD8-A3B8DF68E5F3}" srcOrd="3" destOrd="0" parTransId="{93239F00-AB6F-48FE-94BD-2C9F9151E0DA}" sibTransId="{1BF8AF71-D572-4209-8981-A9077D4FB8E7}"/>
    <dgm:cxn modelId="{2A237A49-CDF0-4087-832E-542F3ED8092E}" type="presOf" srcId="{6C7C9FD7-535E-43FB-986F-9BCC5FDB3563}" destId="{3B4B620D-2D52-4161-BBA8-6FEEF1B571D3}" srcOrd="0" destOrd="0" presId="urn:microsoft.com/office/officeart/2008/layout/VerticalCurvedList"/>
    <dgm:cxn modelId="{9C7CA293-BFBF-4243-8B75-28AABD2A0409}" type="presOf" srcId="{3CD5752E-2218-4B3D-B84C-9B7C96E451FE}" destId="{3FC871D7-F0CF-4FFE-9293-23F6D501FC73}" srcOrd="0" destOrd="0" presId="urn:microsoft.com/office/officeart/2008/layout/VerticalCurvedList"/>
    <dgm:cxn modelId="{33223854-3A70-41B8-8B64-D2593C56BA1D}" srcId="{314059C3-7A20-4033-B121-412CED305215}" destId="{0576B4F7-27C5-4900-909E-EC1962372F7C}" srcOrd="2" destOrd="0" parTransId="{2E051ABE-CD5C-433C-A38B-CBD347C22820}" sibTransId="{366E59D4-A85F-45EF-AE31-2067306F6B46}"/>
    <dgm:cxn modelId="{6F62AD59-D3F2-4FEB-A955-FA1C6528A056}" srcId="{314059C3-7A20-4033-B121-412CED305215}" destId="{5EE36F2B-9C9D-4752-AD0D-17F9EF1F2046}" srcOrd="1" destOrd="0" parTransId="{37918DB6-856D-481A-AA6F-BFD4AD4D81B2}" sibTransId="{57913A4F-FFC3-40B4-9807-F57015485C8C}"/>
    <dgm:cxn modelId="{2A6E797D-7368-492A-9418-FF639AF871B9}" type="presOf" srcId="{7CAF3098-5BF7-45F0-997E-E2CFE29D341C}" destId="{2F3EF184-1B10-41F3-8174-EA9200E2FBB2}" srcOrd="0" destOrd="0" presId="urn:microsoft.com/office/officeart/2008/layout/VerticalCurvedList"/>
    <dgm:cxn modelId="{9021B9AA-1915-4037-BFE1-1BDB537094DD}" type="presOf" srcId="{0576B4F7-27C5-4900-909E-EC1962372F7C}" destId="{E664A775-C4C6-4336-B380-13DB2C921DF0}" srcOrd="0" destOrd="0" presId="urn:microsoft.com/office/officeart/2008/layout/VerticalCurvedList"/>
    <dgm:cxn modelId="{6056780B-04FB-495E-BBE0-AC1FFD1E072C}" srcId="{314059C3-7A20-4033-B121-412CED305215}" destId="{6C7C9FD7-535E-43FB-986F-9BCC5FDB3563}" srcOrd="0" destOrd="0" parTransId="{A397278C-4F64-415D-918C-1A8DB742777A}" sibTransId="{7CAF3098-5BF7-45F0-997E-E2CFE29D341C}"/>
    <dgm:cxn modelId="{12C983FB-FD1E-4D8D-9285-B87CA78A37C7}" srcId="{314059C3-7A20-4033-B121-412CED305215}" destId="{A3407ED9-79AB-4A6A-BE00-4DC0CF05BA5C}" srcOrd="5" destOrd="0" parTransId="{0FCC2121-883D-4375-8207-73D0391EF580}" sibTransId="{A33F63A8-1D60-40E9-87E4-4F6535D3927D}"/>
    <dgm:cxn modelId="{D4AA4B6F-D5DE-4E5F-9409-E46C38474164}" type="presParOf" srcId="{7C73A1A6-280D-416A-977B-2C3AE63ED14F}" destId="{A139364F-8318-4226-A4D6-0673EC49A5B7}" srcOrd="0" destOrd="0" presId="urn:microsoft.com/office/officeart/2008/layout/VerticalCurvedList"/>
    <dgm:cxn modelId="{6DF7A513-2D2C-4E80-9F57-86DBA29DD9F4}" type="presParOf" srcId="{A139364F-8318-4226-A4D6-0673EC49A5B7}" destId="{D94ECC8C-FA50-4E01-884E-824025D757AE}" srcOrd="0" destOrd="0" presId="urn:microsoft.com/office/officeart/2008/layout/VerticalCurvedList"/>
    <dgm:cxn modelId="{83FEA67F-E3A6-42C0-9774-33F6ED35EBFB}" type="presParOf" srcId="{D94ECC8C-FA50-4E01-884E-824025D757AE}" destId="{317531BE-0B54-45FB-A987-0C73B5FF8B3A}" srcOrd="0" destOrd="0" presId="urn:microsoft.com/office/officeart/2008/layout/VerticalCurvedList"/>
    <dgm:cxn modelId="{672E7336-0549-40FD-B7D0-E9499AEBF3AD}" type="presParOf" srcId="{D94ECC8C-FA50-4E01-884E-824025D757AE}" destId="{2F3EF184-1B10-41F3-8174-EA9200E2FBB2}" srcOrd="1" destOrd="0" presId="urn:microsoft.com/office/officeart/2008/layout/VerticalCurvedList"/>
    <dgm:cxn modelId="{4FA380AB-FAA5-4489-846B-50282F8D1AAB}" type="presParOf" srcId="{D94ECC8C-FA50-4E01-884E-824025D757AE}" destId="{958A43E1-102D-4DDE-A325-DE01E5E8CBA3}" srcOrd="2" destOrd="0" presId="urn:microsoft.com/office/officeart/2008/layout/VerticalCurvedList"/>
    <dgm:cxn modelId="{3EFD947C-554B-464C-8186-816CFC1F7C22}" type="presParOf" srcId="{D94ECC8C-FA50-4E01-884E-824025D757AE}" destId="{B447BB7F-ED15-4743-9E93-7CD0AF005077}" srcOrd="3" destOrd="0" presId="urn:microsoft.com/office/officeart/2008/layout/VerticalCurvedList"/>
    <dgm:cxn modelId="{8784B14C-E2D4-45CE-98AD-CA194303D590}" type="presParOf" srcId="{A139364F-8318-4226-A4D6-0673EC49A5B7}" destId="{3B4B620D-2D52-4161-BBA8-6FEEF1B571D3}" srcOrd="1" destOrd="0" presId="urn:microsoft.com/office/officeart/2008/layout/VerticalCurvedList"/>
    <dgm:cxn modelId="{03CE9857-CF41-4630-A7DA-0BED3053102E}" type="presParOf" srcId="{A139364F-8318-4226-A4D6-0673EC49A5B7}" destId="{D03D63D9-3919-49E8-8FBC-CBC60B5807C8}" srcOrd="2" destOrd="0" presId="urn:microsoft.com/office/officeart/2008/layout/VerticalCurvedList"/>
    <dgm:cxn modelId="{02BC2E1D-7B6C-4D33-A4F6-5FE28297019E}" type="presParOf" srcId="{D03D63D9-3919-49E8-8FBC-CBC60B5807C8}" destId="{AB1ADF57-5304-4387-98A8-EC3E80EFA05A}" srcOrd="0" destOrd="0" presId="urn:microsoft.com/office/officeart/2008/layout/VerticalCurvedList"/>
    <dgm:cxn modelId="{A44DB4E2-69B1-4291-A237-D5416076091C}" type="presParOf" srcId="{A139364F-8318-4226-A4D6-0673EC49A5B7}" destId="{6A82FD1A-56D9-48A8-A3EF-C1C31E1A2F3D}" srcOrd="3" destOrd="0" presId="urn:microsoft.com/office/officeart/2008/layout/VerticalCurvedList"/>
    <dgm:cxn modelId="{86BE5E4D-D928-4A0B-BB27-7DE6A58E0D24}" type="presParOf" srcId="{A139364F-8318-4226-A4D6-0673EC49A5B7}" destId="{9608C0D2-A9C5-4A7B-AFD8-D4CCC998DD8A}" srcOrd="4" destOrd="0" presId="urn:microsoft.com/office/officeart/2008/layout/VerticalCurvedList"/>
    <dgm:cxn modelId="{EA3382F9-3394-4843-ACC6-D6ABD4811F0F}" type="presParOf" srcId="{9608C0D2-A9C5-4A7B-AFD8-D4CCC998DD8A}" destId="{3FDD0C7D-27BA-4864-82CD-53ED8183052E}" srcOrd="0" destOrd="0" presId="urn:microsoft.com/office/officeart/2008/layout/VerticalCurvedList"/>
    <dgm:cxn modelId="{DF61E684-C2A3-4731-81D1-A9F7513E1C0E}" type="presParOf" srcId="{A139364F-8318-4226-A4D6-0673EC49A5B7}" destId="{E664A775-C4C6-4336-B380-13DB2C921DF0}" srcOrd="5" destOrd="0" presId="urn:microsoft.com/office/officeart/2008/layout/VerticalCurvedList"/>
    <dgm:cxn modelId="{7B19E5DA-AD61-4B1A-82D2-C40314992465}" type="presParOf" srcId="{A139364F-8318-4226-A4D6-0673EC49A5B7}" destId="{FCAB9BEE-1411-4C6F-B0B4-2AE37E53BD74}" srcOrd="6" destOrd="0" presId="urn:microsoft.com/office/officeart/2008/layout/VerticalCurvedList"/>
    <dgm:cxn modelId="{7DB99A7D-90C8-4216-9067-7E5D03EA6D07}" type="presParOf" srcId="{FCAB9BEE-1411-4C6F-B0B4-2AE37E53BD74}" destId="{E4122B27-ECBA-41A1-8E8A-D56D204BC53C}" srcOrd="0" destOrd="0" presId="urn:microsoft.com/office/officeart/2008/layout/VerticalCurvedList"/>
    <dgm:cxn modelId="{5404FF06-3BEE-4891-B06D-00E9254DC5DD}" type="presParOf" srcId="{A139364F-8318-4226-A4D6-0673EC49A5B7}" destId="{C2DB0ABE-63B6-44A6-9171-C5EDE98DACAF}" srcOrd="7" destOrd="0" presId="urn:microsoft.com/office/officeart/2008/layout/VerticalCurvedList"/>
    <dgm:cxn modelId="{F8A759B7-8B35-45FE-B7A6-6F6A624088BD}" type="presParOf" srcId="{A139364F-8318-4226-A4D6-0673EC49A5B7}" destId="{7C026E95-3711-4DE7-979D-5BC343804569}" srcOrd="8" destOrd="0" presId="urn:microsoft.com/office/officeart/2008/layout/VerticalCurvedList"/>
    <dgm:cxn modelId="{93F91D94-62D7-4416-B246-CCB9FD418770}" type="presParOf" srcId="{7C026E95-3711-4DE7-979D-5BC343804569}" destId="{1985F6A6-E71B-44D7-8857-64C2C075E57F}" srcOrd="0" destOrd="0" presId="urn:microsoft.com/office/officeart/2008/layout/VerticalCurvedList"/>
    <dgm:cxn modelId="{7BBC430B-A2DA-47A9-BD77-DC50B1CB201D}" type="presParOf" srcId="{A139364F-8318-4226-A4D6-0673EC49A5B7}" destId="{3FC871D7-F0CF-4FFE-9293-23F6D501FC73}" srcOrd="9" destOrd="0" presId="urn:microsoft.com/office/officeart/2008/layout/VerticalCurvedList"/>
    <dgm:cxn modelId="{7212BA54-5218-4E64-9DFD-940CBA7B1B71}" type="presParOf" srcId="{A139364F-8318-4226-A4D6-0673EC49A5B7}" destId="{BEB317F0-C26E-48EE-940F-9ED2AE140C9D}" srcOrd="10" destOrd="0" presId="urn:microsoft.com/office/officeart/2008/layout/VerticalCurvedList"/>
    <dgm:cxn modelId="{8FFB8E6A-A921-405C-97FE-55FDFCE65824}" type="presParOf" srcId="{BEB317F0-C26E-48EE-940F-9ED2AE140C9D}" destId="{4FFEC0FB-B3E7-4D48-9D85-170B7BFB0169}" srcOrd="0" destOrd="0" presId="urn:microsoft.com/office/officeart/2008/layout/VerticalCurvedList"/>
    <dgm:cxn modelId="{E4196FB0-87B0-431E-BC61-EB941409DBB0}" type="presParOf" srcId="{A139364F-8318-4226-A4D6-0673EC49A5B7}" destId="{E2952360-2D26-476F-B962-4FA55C79E03A}" srcOrd="11" destOrd="0" presId="urn:microsoft.com/office/officeart/2008/layout/VerticalCurvedList"/>
    <dgm:cxn modelId="{828A41A1-EF85-45B7-8616-D508D1E0B0C3}" type="presParOf" srcId="{A139364F-8318-4226-A4D6-0673EC49A5B7}" destId="{493CB914-FA1D-4B27-AE8B-F435C65722BC}" srcOrd="12" destOrd="0" presId="urn:microsoft.com/office/officeart/2008/layout/VerticalCurvedList"/>
    <dgm:cxn modelId="{472BADD0-3EEF-4969-9855-6B2ED3369ED4}" type="presParOf" srcId="{493CB914-FA1D-4B27-AE8B-F435C65722BC}" destId="{92E4731E-7A51-4F40-8320-A4D61B6C8114}" srcOrd="0" destOrd="0" presId="urn:microsoft.com/office/officeart/2008/layout/VerticalCurvedList"/>
    <dgm:cxn modelId="{02C31196-F586-42FC-9068-F58F2877910C}" type="presParOf" srcId="{A139364F-8318-4226-A4D6-0673EC49A5B7}" destId="{59784631-34E7-407C-8B74-4BC1CE267301}" srcOrd="13" destOrd="0" presId="urn:microsoft.com/office/officeart/2008/layout/VerticalCurvedList"/>
    <dgm:cxn modelId="{5817B634-7A35-450E-93B2-4EC18C8D03B5}" type="presParOf" srcId="{A139364F-8318-4226-A4D6-0673EC49A5B7}" destId="{0D2CFA1C-1F2D-4BD7-9832-BE9705D5490D}" srcOrd="14" destOrd="0" presId="urn:microsoft.com/office/officeart/2008/layout/VerticalCurvedList"/>
    <dgm:cxn modelId="{E4D6791B-F0DC-49C8-B8BE-A730968D679E}" type="presParOf" srcId="{0D2CFA1C-1F2D-4BD7-9832-BE9705D5490D}" destId="{BCF2B43F-03C6-442F-BE3E-CD477D4140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185EC1-32B4-43A5-8BE7-5A11A083FEC0}" type="doc">
      <dgm:prSet loTypeId="urn:microsoft.com/office/officeart/2005/8/layout/vList4#1" loCatId="list" qsTypeId="urn:microsoft.com/office/officeart/2005/8/quickstyle/simple3" qsCatId="simple" csTypeId="urn:microsoft.com/office/officeart/2005/8/colors/accent0_1" csCatId="mainScheme" phldr="1"/>
      <dgm:spPr/>
    </dgm:pt>
    <dgm:pt modelId="{AC3D34BE-AB50-4AC4-B505-56749BD93057}">
      <dgm:prSet phldrT="[Текст]" custT="1"/>
      <dgm:spPr/>
      <dgm:t>
        <a:bodyPr/>
        <a:lstStyle/>
        <a:p>
          <a:pPr algn="ctr"/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1)В соответствии с чертежом (эскизом) в программе , по которым будет производиться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раскрой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EEF0EA-6C16-42D8-BFD1-0D26B17A4C71}" type="parTrans" cxnId="{B3080388-FF5A-4F9C-BAB9-25DBF76B8B5D}">
      <dgm:prSet/>
      <dgm:spPr/>
      <dgm:t>
        <a:bodyPr/>
        <a:lstStyle/>
        <a:p>
          <a:endParaRPr lang="ru-RU" sz="1400"/>
        </a:p>
      </dgm:t>
    </dgm:pt>
    <dgm:pt modelId="{7136DD30-7E9B-4A91-A4C2-15184DF22658}" type="sibTrans" cxnId="{B3080388-FF5A-4F9C-BAB9-25DBF76B8B5D}">
      <dgm:prSet/>
      <dgm:spPr/>
      <dgm:t>
        <a:bodyPr/>
        <a:lstStyle/>
        <a:p>
          <a:endParaRPr lang="ru-RU" sz="1400"/>
        </a:p>
      </dgm:t>
    </dgm:pt>
    <dgm:pt modelId="{DC6F4796-F702-4B63-BB81-1C6296C6B671}">
      <dgm:prSet phldrT="[Текст]" custT="1"/>
      <dgm:spPr/>
      <dgm:t>
        <a:bodyPr/>
        <a:lstStyle/>
        <a:p>
          <a:pPr algn="ctr"/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2) Все фрагменты кукольного домика раскраиваются на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лазерном станке с рабочим полем CLD 1000х900мм</a:t>
          </a:r>
        </a:p>
      </dgm:t>
    </dgm:pt>
    <dgm:pt modelId="{35A34E13-6985-4C8E-B1FB-BB11DED87AE9}" type="parTrans" cxnId="{95BC3241-DA96-4588-A2B7-DE8FF2413F55}">
      <dgm:prSet/>
      <dgm:spPr/>
      <dgm:t>
        <a:bodyPr/>
        <a:lstStyle/>
        <a:p>
          <a:endParaRPr lang="ru-RU" sz="1400"/>
        </a:p>
      </dgm:t>
    </dgm:pt>
    <dgm:pt modelId="{0D289048-C736-4BAC-B54C-F62D6E853771}" type="sibTrans" cxnId="{95BC3241-DA96-4588-A2B7-DE8FF2413F55}">
      <dgm:prSet/>
      <dgm:spPr/>
      <dgm:t>
        <a:bodyPr/>
        <a:lstStyle/>
        <a:p>
          <a:endParaRPr lang="ru-RU" sz="1400"/>
        </a:p>
      </dgm:t>
    </dgm:pt>
    <dgm:pt modelId="{57F3146C-B775-4C7B-81C1-13B08375F1B0}">
      <dgm:prSet phldrT="[Текст]" custT="1"/>
      <dgm:spPr/>
      <dgm:t>
        <a:bodyPr/>
        <a:lstStyle/>
        <a:p>
          <a:pPr algn="ctr"/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3)В соответствии с чертежом вырезается необходимое количество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перекрытий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014900-E9AC-4384-A41F-66B00D7BF207}" type="parTrans" cxnId="{CF91C038-057E-4399-A512-10900609DA10}">
      <dgm:prSet/>
      <dgm:spPr/>
      <dgm:t>
        <a:bodyPr/>
        <a:lstStyle/>
        <a:p>
          <a:endParaRPr lang="ru-RU" sz="1400"/>
        </a:p>
      </dgm:t>
    </dgm:pt>
    <dgm:pt modelId="{E9C41696-1B1E-4842-9D54-71633E5A282C}" type="sibTrans" cxnId="{CF91C038-057E-4399-A512-10900609DA10}">
      <dgm:prSet/>
      <dgm:spPr/>
      <dgm:t>
        <a:bodyPr/>
        <a:lstStyle/>
        <a:p>
          <a:endParaRPr lang="ru-RU" sz="1400"/>
        </a:p>
      </dgm:t>
    </dgm:pt>
    <dgm:pt modelId="{C582E0D6-4E93-4935-A0BB-45DF0863327B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4)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Чтобы вырезать более мелкие детали – также используется лазерный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станок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06D54-AFDC-4939-B358-7C0D792F1FAF}" type="parTrans" cxnId="{789ACE9A-7B9F-433C-B0F7-D8BD687063A6}">
      <dgm:prSet/>
      <dgm:spPr/>
      <dgm:t>
        <a:bodyPr/>
        <a:lstStyle/>
        <a:p>
          <a:endParaRPr lang="ru-RU" sz="1400"/>
        </a:p>
      </dgm:t>
    </dgm:pt>
    <dgm:pt modelId="{98AD611C-8F46-4BE1-A3E1-BB3943E3A632}" type="sibTrans" cxnId="{789ACE9A-7B9F-433C-B0F7-D8BD687063A6}">
      <dgm:prSet/>
      <dgm:spPr/>
      <dgm:t>
        <a:bodyPr/>
        <a:lstStyle/>
        <a:p>
          <a:endParaRPr lang="ru-RU" sz="1400"/>
        </a:p>
      </dgm:t>
    </dgm:pt>
    <dgm:pt modelId="{50AE98E4-6DE1-44DD-A0C1-9061508A2DD0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5) 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Место стыковки двух элементов крыши (скатов) с одной стороны проклеивают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скотчем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BC781-660C-4B3A-B94D-F6CBCC72EB4A}" type="parTrans" cxnId="{CD5DC775-6D76-4B84-974E-5A64C3BD047E}">
      <dgm:prSet/>
      <dgm:spPr/>
      <dgm:t>
        <a:bodyPr/>
        <a:lstStyle/>
        <a:p>
          <a:endParaRPr lang="ru-RU" sz="1400"/>
        </a:p>
      </dgm:t>
    </dgm:pt>
    <dgm:pt modelId="{A5579C4F-ACF3-489C-B70C-B86836D5E00C}" type="sibTrans" cxnId="{CD5DC775-6D76-4B84-974E-5A64C3BD047E}">
      <dgm:prSet/>
      <dgm:spPr/>
      <dgm:t>
        <a:bodyPr/>
        <a:lstStyle/>
        <a:p>
          <a:endParaRPr lang="ru-RU" sz="1400"/>
        </a:p>
      </dgm:t>
    </dgm:pt>
    <dgm:pt modelId="{F460F2BD-A91B-4BBA-8F08-AC49D4B4CFF5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6) 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Детали переворачивают и промазывают торцы в местах соприкосновения клеем. Детали прижимают и устанавливают в необходимом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94427-5DA6-435A-8DC9-FCAD26BA0FF2}" type="parTrans" cxnId="{CAD961F8-A665-47D9-9F31-938841108A9B}">
      <dgm:prSet/>
      <dgm:spPr/>
      <dgm:t>
        <a:bodyPr/>
        <a:lstStyle/>
        <a:p>
          <a:endParaRPr lang="ru-RU" sz="1400"/>
        </a:p>
      </dgm:t>
    </dgm:pt>
    <dgm:pt modelId="{C643FE79-74DB-4FD6-9ED1-6DB3DBE827EA}" type="sibTrans" cxnId="{CAD961F8-A665-47D9-9F31-938841108A9B}">
      <dgm:prSet/>
      <dgm:spPr/>
      <dgm:t>
        <a:bodyPr/>
        <a:lstStyle/>
        <a:p>
          <a:endParaRPr lang="ru-RU" sz="1400"/>
        </a:p>
      </dgm:t>
    </dgm:pt>
    <dgm:pt modelId="{69B4FA14-73AE-47AE-A62A-CF6E95AF9BC1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7) 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Приклеивают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фронтон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326101-584A-4596-8D69-1537BDD65D67}" type="parTrans" cxnId="{D90C472B-7BA0-4F90-81CB-B9705728C8D5}">
      <dgm:prSet/>
      <dgm:spPr/>
      <dgm:t>
        <a:bodyPr/>
        <a:lstStyle/>
        <a:p>
          <a:endParaRPr lang="ru-RU" sz="1400"/>
        </a:p>
      </dgm:t>
    </dgm:pt>
    <dgm:pt modelId="{9C87DB99-51A8-468E-BBB6-D4014F901FCD}" type="sibTrans" cxnId="{D90C472B-7BA0-4F90-81CB-B9705728C8D5}">
      <dgm:prSet/>
      <dgm:spPr/>
      <dgm:t>
        <a:bodyPr/>
        <a:lstStyle/>
        <a:p>
          <a:endParaRPr lang="ru-RU" sz="1400"/>
        </a:p>
      </dgm:t>
    </dgm:pt>
    <dgm:pt modelId="{746694E2-8DDA-4752-8E1F-D2F0F093E64E}" type="pres">
      <dgm:prSet presAssocID="{C4185EC1-32B4-43A5-8BE7-5A11A083FEC0}" presName="linear" presStyleCnt="0">
        <dgm:presLayoutVars>
          <dgm:dir/>
          <dgm:resizeHandles val="exact"/>
        </dgm:presLayoutVars>
      </dgm:prSet>
      <dgm:spPr/>
    </dgm:pt>
    <dgm:pt modelId="{98F505F0-2CE8-47E9-8F9B-8C0177AE59C5}" type="pres">
      <dgm:prSet presAssocID="{AC3D34BE-AB50-4AC4-B505-56749BD93057}" presName="comp" presStyleCnt="0"/>
      <dgm:spPr/>
    </dgm:pt>
    <dgm:pt modelId="{B0FEA413-45A6-4745-B616-AF1385102949}" type="pres">
      <dgm:prSet presAssocID="{AC3D34BE-AB50-4AC4-B505-56749BD93057}" presName="box" presStyleLbl="node1" presStyleIdx="0" presStyleCnt="7" custScaleY="190028"/>
      <dgm:spPr/>
      <dgm:t>
        <a:bodyPr/>
        <a:lstStyle/>
        <a:p>
          <a:endParaRPr lang="ru-RU"/>
        </a:p>
      </dgm:t>
    </dgm:pt>
    <dgm:pt modelId="{CAE145D4-B415-408C-BCC1-0FA3F5C5A52C}" type="pres">
      <dgm:prSet presAssocID="{AC3D34BE-AB50-4AC4-B505-56749BD93057}" presName="img" presStyleLbl="fgImgPlace1" presStyleIdx="0" presStyleCnt="7" custScaleX="109468" custScaleY="2555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FCF9C4-9B50-47AB-8113-248135383523}" type="pres">
      <dgm:prSet presAssocID="{AC3D34BE-AB50-4AC4-B505-56749BD93057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0DBDD-F71D-46C0-AF81-44AFC59539F6}" type="pres">
      <dgm:prSet presAssocID="{7136DD30-7E9B-4A91-A4C2-15184DF22658}" presName="spacer" presStyleCnt="0"/>
      <dgm:spPr/>
    </dgm:pt>
    <dgm:pt modelId="{6459C0D2-B57A-40BB-B7C0-2E24E0F6BEDD}" type="pres">
      <dgm:prSet presAssocID="{DC6F4796-F702-4B63-BB81-1C6296C6B671}" presName="comp" presStyleCnt="0"/>
      <dgm:spPr/>
    </dgm:pt>
    <dgm:pt modelId="{AA46E1BB-C4F7-4303-B8CF-49F62B19D755}" type="pres">
      <dgm:prSet presAssocID="{DC6F4796-F702-4B63-BB81-1C6296C6B671}" presName="box" presStyleLbl="node1" presStyleIdx="1" presStyleCnt="7" custScaleY="235043"/>
      <dgm:spPr/>
      <dgm:t>
        <a:bodyPr/>
        <a:lstStyle/>
        <a:p>
          <a:endParaRPr lang="ru-RU"/>
        </a:p>
      </dgm:t>
    </dgm:pt>
    <dgm:pt modelId="{494B4870-CEDC-403A-AD75-7B1F378B9B81}" type="pres">
      <dgm:prSet presAssocID="{DC6F4796-F702-4B63-BB81-1C6296C6B671}" presName="img" presStyleLbl="fgImgPlace1" presStyleIdx="1" presStyleCnt="7" custScaleX="105005" custScaleY="27321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038F4E1-994A-4ED1-B006-599F46EE7872}" type="pres">
      <dgm:prSet presAssocID="{DC6F4796-F702-4B63-BB81-1C6296C6B671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12F09-4505-4361-95F6-BCC827638BD0}" type="pres">
      <dgm:prSet presAssocID="{0D289048-C736-4BAC-B54C-F62D6E853771}" presName="spacer" presStyleCnt="0"/>
      <dgm:spPr/>
    </dgm:pt>
    <dgm:pt modelId="{D0E77361-3C70-4522-AE5B-9BBDCFBB72BC}" type="pres">
      <dgm:prSet presAssocID="{57F3146C-B775-4C7B-81C1-13B08375F1B0}" presName="comp" presStyleCnt="0"/>
      <dgm:spPr/>
    </dgm:pt>
    <dgm:pt modelId="{C1151EA0-43CF-4701-946D-C838EC5FE9EC}" type="pres">
      <dgm:prSet presAssocID="{57F3146C-B775-4C7B-81C1-13B08375F1B0}" presName="box" presStyleLbl="node1" presStyleIdx="2" presStyleCnt="7" custScaleY="237528"/>
      <dgm:spPr/>
      <dgm:t>
        <a:bodyPr/>
        <a:lstStyle/>
        <a:p>
          <a:endParaRPr lang="ru-RU"/>
        </a:p>
      </dgm:t>
    </dgm:pt>
    <dgm:pt modelId="{111A12F7-43EC-4BFA-9603-686FD52D44BB}" type="pres">
      <dgm:prSet presAssocID="{57F3146C-B775-4C7B-81C1-13B08375F1B0}" presName="img" presStyleLbl="fgImgPlace1" presStyleIdx="2" presStyleCnt="7" custScaleX="102111" custScaleY="27754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B23629A-4559-438F-B8FB-BAED4996C167}" type="pres">
      <dgm:prSet presAssocID="{57F3146C-B775-4C7B-81C1-13B08375F1B0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534586-415C-414F-B741-3C38936D94B0}" type="pres">
      <dgm:prSet presAssocID="{E9C41696-1B1E-4842-9D54-71633E5A282C}" presName="spacer" presStyleCnt="0"/>
      <dgm:spPr/>
    </dgm:pt>
    <dgm:pt modelId="{B7509733-50FE-48D4-966A-DB360DF9E57B}" type="pres">
      <dgm:prSet presAssocID="{C582E0D6-4E93-4935-A0BB-45DF0863327B}" presName="comp" presStyleCnt="0"/>
      <dgm:spPr/>
    </dgm:pt>
    <dgm:pt modelId="{15992700-4B03-4612-821B-F9CF8024673B}" type="pres">
      <dgm:prSet presAssocID="{C582E0D6-4E93-4935-A0BB-45DF0863327B}" presName="box" presStyleLbl="node1" presStyleIdx="3" presStyleCnt="7" custScaleY="253434"/>
      <dgm:spPr/>
      <dgm:t>
        <a:bodyPr/>
        <a:lstStyle/>
        <a:p>
          <a:endParaRPr lang="ru-RU"/>
        </a:p>
      </dgm:t>
    </dgm:pt>
    <dgm:pt modelId="{F26FD20F-2064-4B4F-B6AB-A5C53F3BC0A1}" type="pres">
      <dgm:prSet presAssocID="{C582E0D6-4E93-4935-A0BB-45DF0863327B}" presName="img" presStyleLbl="fgImgPlace1" presStyleIdx="3" presStyleCnt="7" custScaleX="96293" custScaleY="33118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E092384-EAFF-447F-9ACF-A50749E7CE5A}" type="pres">
      <dgm:prSet presAssocID="{C582E0D6-4E93-4935-A0BB-45DF0863327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A0423-3CCB-44CA-B961-409EE58033FE}" type="pres">
      <dgm:prSet presAssocID="{98AD611C-8F46-4BE1-A3E1-BB3943E3A632}" presName="spacer" presStyleCnt="0"/>
      <dgm:spPr/>
    </dgm:pt>
    <dgm:pt modelId="{DE84B558-3EA2-4DA5-B254-74364968456F}" type="pres">
      <dgm:prSet presAssocID="{50AE98E4-6DE1-44DD-A0C1-9061508A2DD0}" presName="comp" presStyleCnt="0"/>
      <dgm:spPr/>
    </dgm:pt>
    <dgm:pt modelId="{B997666E-436D-4AA5-93B7-6AF7C3E5A2F0}" type="pres">
      <dgm:prSet presAssocID="{50AE98E4-6DE1-44DD-A0C1-9061508A2DD0}" presName="box" presStyleLbl="node1" presStyleIdx="4" presStyleCnt="7" custScaleY="277457"/>
      <dgm:spPr/>
      <dgm:t>
        <a:bodyPr/>
        <a:lstStyle/>
        <a:p>
          <a:endParaRPr lang="ru-RU"/>
        </a:p>
      </dgm:t>
    </dgm:pt>
    <dgm:pt modelId="{339922CF-F824-4EEA-AC81-FF886169555F}" type="pres">
      <dgm:prSet presAssocID="{50AE98E4-6DE1-44DD-A0C1-9061508A2DD0}" presName="img" presStyleLbl="fgImgPlace1" presStyleIdx="4" presStyleCnt="7" custScaleX="99766" custScaleY="32093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AA4782B-9132-46F1-A1AA-29CF938D8C38}" type="pres">
      <dgm:prSet presAssocID="{50AE98E4-6DE1-44DD-A0C1-9061508A2DD0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A50DC-3B3C-44BE-8360-853A5D968644}" type="pres">
      <dgm:prSet presAssocID="{A5579C4F-ACF3-489C-B70C-B86836D5E00C}" presName="spacer" presStyleCnt="0"/>
      <dgm:spPr/>
    </dgm:pt>
    <dgm:pt modelId="{79B840BC-1164-45F0-8DA7-38A9DE565C1B}" type="pres">
      <dgm:prSet presAssocID="{F460F2BD-A91B-4BBA-8F08-AC49D4B4CFF5}" presName="comp" presStyleCnt="0"/>
      <dgm:spPr/>
    </dgm:pt>
    <dgm:pt modelId="{2BB69359-FBC3-4E81-81D5-17A8AED89036}" type="pres">
      <dgm:prSet presAssocID="{F460F2BD-A91B-4BBA-8F08-AC49D4B4CFF5}" presName="box" presStyleLbl="node1" presStyleIdx="5" presStyleCnt="7" custScaleY="197166"/>
      <dgm:spPr/>
      <dgm:t>
        <a:bodyPr/>
        <a:lstStyle/>
        <a:p>
          <a:endParaRPr lang="ru-RU"/>
        </a:p>
      </dgm:t>
    </dgm:pt>
    <dgm:pt modelId="{1313FBA8-BB4C-4809-B087-4572F6BD0A15}" type="pres">
      <dgm:prSet presAssocID="{F460F2BD-A91B-4BBA-8F08-AC49D4B4CFF5}" presName="img" presStyleLbl="fgImgPlace1" presStyleIdx="5" presStyleCnt="7" custScaleX="109263" custScaleY="27453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A7D9230D-E485-4645-8D51-0D3E716548DF}" type="pres">
      <dgm:prSet presAssocID="{F460F2BD-A91B-4BBA-8F08-AC49D4B4CFF5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BD6E2-ABDF-4E93-9569-64B788887CA4}" type="pres">
      <dgm:prSet presAssocID="{C643FE79-74DB-4FD6-9ED1-6DB3DBE827EA}" presName="spacer" presStyleCnt="0"/>
      <dgm:spPr/>
    </dgm:pt>
    <dgm:pt modelId="{93832716-22E6-45D9-8BA8-887AFA605EAE}" type="pres">
      <dgm:prSet presAssocID="{69B4FA14-73AE-47AE-A62A-CF6E95AF9BC1}" presName="comp" presStyleCnt="0"/>
      <dgm:spPr/>
    </dgm:pt>
    <dgm:pt modelId="{F2FA497B-9679-4FF7-9347-8AF26414329A}" type="pres">
      <dgm:prSet presAssocID="{69B4FA14-73AE-47AE-A62A-CF6E95AF9BC1}" presName="box" presStyleLbl="node1" presStyleIdx="6" presStyleCnt="7" custScaleY="174225"/>
      <dgm:spPr/>
      <dgm:t>
        <a:bodyPr/>
        <a:lstStyle/>
        <a:p>
          <a:endParaRPr lang="ru-RU"/>
        </a:p>
      </dgm:t>
    </dgm:pt>
    <dgm:pt modelId="{3710CDF9-F167-4162-BADA-BF413A230A66}" type="pres">
      <dgm:prSet presAssocID="{69B4FA14-73AE-47AE-A62A-CF6E95AF9BC1}" presName="img" presStyleLbl="fgImgPlace1" presStyleIdx="6" presStyleCnt="7" custScaleX="109752" custScaleY="214322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B11D0A74-8331-40A0-A931-276F35C9FBAA}" type="pres">
      <dgm:prSet presAssocID="{69B4FA14-73AE-47AE-A62A-CF6E95AF9BC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0C472B-7BA0-4F90-81CB-B9705728C8D5}" srcId="{C4185EC1-32B4-43A5-8BE7-5A11A083FEC0}" destId="{69B4FA14-73AE-47AE-A62A-CF6E95AF9BC1}" srcOrd="6" destOrd="0" parTransId="{92326101-584A-4596-8D69-1537BDD65D67}" sibTransId="{9C87DB99-51A8-468E-BBB6-D4014F901FCD}"/>
    <dgm:cxn modelId="{1A78CFCB-3319-4871-9C74-02E36F314A3A}" type="presOf" srcId="{F460F2BD-A91B-4BBA-8F08-AC49D4B4CFF5}" destId="{2BB69359-FBC3-4E81-81D5-17A8AED89036}" srcOrd="0" destOrd="0" presId="urn:microsoft.com/office/officeart/2005/8/layout/vList4#1"/>
    <dgm:cxn modelId="{0D760818-A578-49DE-8971-088A308A421C}" type="presOf" srcId="{C582E0D6-4E93-4935-A0BB-45DF0863327B}" destId="{15992700-4B03-4612-821B-F9CF8024673B}" srcOrd="0" destOrd="0" presId="urn:microsoft.com/office/officeart/2005/8/layout/vList4#1"/>
    <dgm:cxn modelId="{43C340CD-D22C-4D7D-A9FF-5A921691BDE6}" type="presOf" srcId="{69B4FA14-73AE-47AE-A62A-CF6E95AF9BC1}" destId="{F2FA497B-9679-4FF7-9347-8AF26414329A}" srcOrd="0" destOrd="0" presId="urn:microsoft.com/office/officeart/2005/8/layout/vList4#1"/>
    <dgm:cxn modelId="{142AB78F-3EE3-4313-9D9C-5F81F3F49346}" type="presOf" srcId="{DC6F4796-F702-4B63-BB81-1C6296C6B671}" destId="{E038F4E1-994A-4ED1-B006-599F46EE7872}" srcOrd="1" destOrd="0" presId="urn:microsoft.com/office/officeart/2005/8/layout/vList4#1"/>
    <dgm:cxn modelId="{EF02E65B-C57A-448F-85BA-D4F1B545DA24}" type="presOf" srcId="{F460F2BD-A91B-4BBA-8F08-AC49D4B4CFF5}" destId="{A7D9230D-E485-4645-8D51-0D3E716548DF}" srcOrd="1" destOrd="0" presId="urn:microsoft.com/office/officeart/2005/8/layout/vList4#1"/>
    <dgm:cxn modelId="{B3080388-FF5A-4F9C-BAB9-25DBF76B8B5D}" srcId="{C4185EC1-32B4-43A5-8BE7-5A11A083FEC0}" destId="{AC3D34BE-AB50-4AC4-B505-56749BD93057}" srcOrd="0" destOrd="0" parTransId="{0AEEF0EA-6C16-42D8-BFD1-0D26B17A4C71}" sibTransId="{7136DD30-7E9B-4A91-A4C2-15184DF22658}"/>
    <dgm:cxn modelId="{CAD961F8-A665-47D9-9F31-938841108A9B}" srcId="{C4185EC1-32B4-43A5-8BE7-5A11A083FEC0}" destId="{F460F2BD-A91B-4BBA-8F08-AC49D4B4CFF5}" srcOrd="5" destOrd="0" parTransId="{B0994427-5DA6-435A-8DC9-FCAD26BA0FF2}" sibTransId="{C643FE79-74DB-4FD6-9ED1-6DB3DBE827EA}"/>
    <dgm:cxn modelId="{28C8F617-4222-4634-B285-818C1D882A15}" type="presOf" srcId="{69B4FA14-73AE-47AE-A62A-CF6E95AF9BC1}" destId="{B11D0A74-8331-40A0-A931-276F35C9FBAA}" srcOrd="1" destOrd="0" presId="urn:microsoft.com/office/officeart/2005/8/layout/vList4#1"/>
    <dgm:cxn modelId="{C0BEA573-0611-4FB9-8105-07A2AA829397}" type="presOf" srcId="{57F3146C-B775-4C7B-81C1-13B08375F1B0}" destId="{9B23629A-4559-438F-B8FB-BAED4996C167}" srcOrd="1" destOrd="0" presId="urn:microsoft.com/office/officeart/2005/8/layout/vList4#1"/>
    <dgm:cxn modelId="{11F0E7F4-D51D-415D-A6B8-6E8D40B7CB5C}" type="presOf" srcId="{57F3146C-B775-4C7B-81C1-13B08375F1B0}" destId="{C1151EA0-43CF-4701-946D-C838EC5FE9EC}" srcOrd="0" destOrd="0" presId="urn:microsoft.com/office/officeart/2005/8/layout/vList4#1"/>
    <dgm:cxn modelId="{3790EAE0-37D6-4DBF-ACD4-35023F2F02B0}" type="presOf" srcId="{C4185EC1-32B4-43A5-8BE7-5A11A083FEC0}" destId="{746694E2-8DDA-4752-8E1F-D2F0F093E64E}" srcOrd="0" destOrd="0" presId="urn:microsoft.com/office/officeart/2005/8/layout/vList4#1"/>
    <dgm:cxn modelId="{3CF9D6D8-6868-4D87-8020-7B4B04CA774C}" type="presOf" srcId="{DC6F4796-F702-4B63-BB81-1C6296C6B671}" destId="{AA46E1BB-C4F7-4303-B8CF-49F62B19D755}" srcOrd="0" destOrd="0" presId="urn:microsoft.com/office/officeart/2005/8/layout/vList4#1"/>
    <dgm:cxn modelId="{FA04615A-9651-4835-989A-F02DDFB0B5D9}" type="presOf" srcId="{50AE98E4-6DE1-44DD-A0C1-9061508A2DD0}" destId="{0AA4782B-9132-46F1-A1AA-29CF938D8C38}" srcOrd="1" destOrd="0" presId="urn:microsoft.com/office/officeart/2005/8/layout/vList4#1"/>
    <dgm:cxn modelId="{95BC3241-DA96-4588-A2B7-DE8FF2413F55}" srcId="{C4185EC1-32B4-43A5-8BE7-5A11A083FEC0}" destId="{DC6F4796-F702-4B63-BB81-1C6296C6B671}" srcOrd="1" destOrd="0" parTransId="{35A34E13-6985-4C8E-B1FB-BB11DED87AE9}" sibTransId="{0D289048-C736-4BAC-B54C-F62D6E853771}"/>
    <dgm:cxn modelId="{0835928B-D978-4524-A82B-8414EA6EDC73}" type="presOf" srcId="{AC3D34BE-AB50-4AC4-B505-56749BD93057}" destId="{AFFCF9C4-9B50-47AB-8113-248135383523}" srcOrd="1" destOrd="0" presId="urn:microsoft.com/office/officeart/2005/8/layout/vList4#1"/>
    <dgm:cxn modelId="{29E9D14C-DD4A-498B-8C90-083AD39E1331}" type="presOf" srcId="{AC3D34BE-AB50-4AC4-B505-56749BD93057}" destId="{B0FEA413-45A6-4745-B616-AF1385102949}" srcOrd="0" destOrd="0" presId="urn:microsoft.com/office/officeart/2005/8/layout/vList4#1"/>
    <dgm:cxn modelId="{9A322358-315F-4DCC-9D34-4801058D4A11}" type="presOf" srcId="{50AE98E4-6DE1-44DD-A0C1-9061508A2DD0}" destId="{B997666E-436D-4AA5-93B7-6AF7C3E5A2F0}" srcOrd="0" destOrd="0" presId="urn:microsoft.com/office/officeart/2005/8/layout/vList4#1"/>
    <dgm:cxn modelId="{CF91C038-057E-4399-A512-10900609DA10}" srcId="{C4185EC1-32B4-43A5-8BE7-5A11A083FEC0}" destId="{57F3146C-B775-4C7B-81C1-13B08375F1B0}" srcOrd="2" destOrd="0" parTransId="{15014900-E9AC-4384-A41F-66B00D7BF207}" sibTransId="{E9C41696-1B1E-4842-9D54-71633E5A282C}"/>
    <dgm:cxn modelId="{E5136AF8-5665-4D2F-9B48-08860B7616EC}" type="presOf" srcId="{C582E0D6-4E93-4935-A0BB-45DF0863327B}" destId="{EE092384-EAFF-447F-9ACF-A50749E7CE5A}" srcOrd="1" destOrd="0" presId="urn:microsoft.com/office/officeart/2005/8/layout/vList4#1"/>
    <dgm:cxn modelId="{789ACE9A-7B9F-433C-B0F7-D8BD687063A6}" srcId="{C4185EC1-32B4-43A5-8BE7-5A11A083FEC0}" destId="{C582E0D6-4E93-4935-A0BB-45DF0863327B}" srcOrd="3" destOrd="0" parTransId="{7F906D54-AFDC-4939-B358-7C0D792F1FAF}" sibTransId="{98AD611C-8F46-4BE1-A3E1-BB3943E3A632}"/>
    <dgm:cxn modelId="{CD5DC775-6D76-4B84-974E-5A64C3BD047E}" srcId="{C4185EC1-32B4-43A5-8BE7-5A11A083FEC0}" destId="{50AE98E4-6DE1-44DD-A0C1-9061508A2DD0}" srcOrd="4" destOrd="0" parTransId="{52EBC781-660C-4B3A-B94D-F6CBCC72EB4A}" sibTransId="{A5579C4F-ACF3-489C-B70C-B86836D5E00C}"/>
    <dgm:cxn modelId="{633442B2-2B17-475D-B340-11636C036616}" type="presParOf" srcId="{746694E2-8DDA-4752-8E1F-D2F0F093E64E}" destId="{98F505F0-2CE8-47E9-8F9B-8C0177AE59C5}" srcOrd="0" destOrd="0" presId="urn:microsoft.com/office/officeart/2005/8/layout/vList4#1"/>
    <dgm:cxn modelId="{15B1B9EF-21B4-42E9-868E-F7B11DFBAE88}" type="presParOf" srcId="{98F505F0-2CE8-47E9-8F9B-8C0177AE59C5}" destId="{B0FEA413-45A6-4745-B616-AF1385102949}" srcOrd="0" destOrd="0" presId="urn:microsoft.com/office/officeart/2005/8/layout/vList4#1"/>
    <dgm:cxn modelId="{3A6C4F12-0B94-4B45-813D-8F4D894BEE15}" type="presParOf" srcId="{98F505F0-2CE8-47E9-8F9B-8C0177AE59C5}" destId="{CAE145D4-B415-408C-BCC1-0FA3F5C5A52C}" srcOrd="1" destOrd="0" presId="urn:microsoft.com/office/officeart/2005/8/layout/vList4#1"/>
    <dgm:cxn modelId="{45298868-DEBB-4536-86EF-0CF0A760ADD6}" type="presParOf" srcId="{98F505F0-2CE8-47E9-8F9B-8C0177AE59C5}" destId="{AFFCF9C4-9B50-47AB-8113-248135383523}" srcOrd="2" destOrd="0" presId="urn:microsoft.com/office/officeart/2005/8/layout/vList4#1"/>
    <dgm:cxn modelId="{3CDCDD5D-592A-4D2D-943B-AB80F3C0F3CC}" type="presParOf" srcId="{746694E2-8DDA-4752-8E1F-D2F0F093E64E}" destId="{3990DBDD-F71D-46C0-AF81-44AFC59539F6}" srcOrd="1" destOrd="0" presId="urn:microsoft.com/office/officeart/2005/8/layout/vList4#1"/>
    <dgm:cxn modelId="{4A8161FA-5BDC-48B6-B4EC-F827D0532CB7}" type="presParOf" srcId="{746694E2-8DDA-4752-8E1F-D2F0F093E64E}" destId="{6459C0D2-B57A-40BB-B7C0-2E24E0F6BEDD}" srcOrd="2" destOrd="0" presId="urn:microsoft.com/office/officeart/2005/8/layout/vList4#1"/>
    <dgm:cxn modelId="{20ED7494-DC1F-4B94-873E-B11574F395A3}" type="presParOf" srcId="{6459C0D2-B57A-40BB-B7C0-2E24E0F6BEDD}" destId="{AA46E1BB-C4F7-4303-B8CF-49F62B19D755}" srcOrd="0" destOrd="0" presId="urn:microsoft.com/office/officeart/2005/8/layout/vList4#1"/>
    <dgm:cxn modelId="{6FE9F0AE-2EF6-449E-8576-C687F8652929}" type="presParOf" srcId="{6459C0D2-B57A-40BB-B7C0-2E24E0F6BEDD}" destId="{494B4870-CEDC-403A-AD75-7B1F378B9B81}" srcOrd="1" destOrd="0" presId="urn:microsoft.com/office/officeart/2005/8/layout/vList4#1"/>
    <dgm:cxn modelId="{3D3282C1-9362-4112-ACF5-0A5C68DF3114}" type="presParOf" srcId="{6459C0D2-B57A-40BB-B7C0-2E24E0F6BEDD}" destId="{E038F4E1-994A-4ED1-B006-599F46EE7872}" srcOrd="2" destOrd="0" presId="urn:microsoft.com/office/officeart/2005/8/layout/vList4#1"/>
    <dgm:cxn modelId="{D23A6F14-8FE6-4AFD-8A6B-3E09E1C9603F}" type="presParOf" srcId="{746694E2-8DDA-4752-8E1F-D2F0F093E64E}" destId="{D7912F09-4505-4361-95F6-BCC827638BD0}" srcOrd="3" destOrd="0" presId="urn:microsoft.com/office/officeart/2005/8/layout/vList4#1"/>
    <dgm:cxn modelId="{28B3E1C4-581E-45E9-94BA-24AA42DC21BD}" type="presParOf" srcId="{746694E2-8DDA-4752-8E1F-D2F0F093E64E}" destId="{D0E77361-3C70-4522-AE5B-9BBDCFBB72BC}" srcOrd="4" destOrd="0" presId="urn:microsoft.com/office/officeart/2005/8/layout/vList4#1"/>
    <dgm:cxn modelId="{63D6217C-6CC7-4952-A32E-1983B58B7E66}" type="presParOf" srcId="{D0E77361-3C70-4522-AE5B-9BBDCFBB72BC}" destId="{C1151EA0-43CF-4701-946D-C838EC5FE9EC}" srcOrd="0" destOrd="0" presId="urn:microsoft.com/office/officeart/2005/8/layout/vList4#1"/>
    <dgm:cxn modelId="{D3CB90C3-CEE1-4702-A7E6-C274CAF02531}" type="presParOf" srcId="{D0E77361-3C70-4522-AE5B-9BBDCFBB72BC}" destId="{111A12F7-43EC-4BFA-9603-686FD52D44BB}" srcOrd="1" destOrd="0" presId="urn:microsoft.com/office/officeart/2005/8/layout/vList4#1"/>
    <dgm:cxn modelId="{C410DB63-EC41-4837-99F8-650FCF1F43FB}" type="presParOf" srcId="{D0E77361-3C70-4522-AE5B-9BBDCFBB72BC}" destId="{9B23629A-4559-438F-B8FB-BAED4996C167}" srcOrd="2" destOrd="0" presId="urn:microsoft.com/office/officeart/2005/8/layout/vList4#1"/>
    <dgm:cxn modelId="{3B78084A-3156-426C-85DB-CFEEB613295E}" type="presParOf" srcId="{746694E2-8DDA-4752-8E1F-D2F0F093E64E}" destId="{59534586-415C-414F-B741-3C38936D94B0}" srcOrd="5" destOrd="0" presId="urn:microsoft.com/office/officeart/2005/8/layout/vList4#1"/>
    <dgm:cxn modelId="{E8CA8376-F894-42EF-B0FD-86D48870ACE8}" type="presParOf" srcId="{746694E2-8DDA-4752-8E1F-D2F0F093E64E}" destId="{B7509733-50FE-48D4-966A-DB360DF9E57B}" srcOrd="6" destOrd="0" presId="urn:microsoft.com/office/officeart/2005/8/layout/vList4#1"/>
    <dgm:cxn modelId="{51FB5A58-BBE4-4152-B281-357F881F08AF}" type="presParOf" srcId="{B7509733-50FE-48D4-966A-DB360DF9E57B}" destId="{15992700-4B03-4612-821B-F9CF8024673B}" srcOrd="0" destOrd="0" presId="urn:microsoft.com/office/officeart/2005/8/layout/vList4#1"/>
    <dgm:cxn modelId="{10D66C2C-3172-4EF1-9435-EE1B80959E69}" type="presParOf" srcId="{B7509733-50FE-48D4-966A-DB360DF9E57B}" destId="{F26FD20F-2064-4B4F-B6AB-A5C53F3BC0A1}" srcOrd="1" destOrd="0" presId="urn:microsoft.com/office/officeart/2005/8/layout/vList4#1"/>
    <dgm:cxn modelId="{7A374975-BDF4-4A10-B0E6-B59085016559}" type="presParOf" srcId="{B7509733-50FE-48D4-966A-DB360DF9E57B}" destId="{EE092384-EAFF-447F-9ACF-A50749E7CE5A}" srcOrd="2" destOrd="0" presId="urn:microsoft.com/office/officeart/2005/8/layout/vList4#1"/>
    <dgm:cxn modelId="{913C270D-453B-442E-9A16-29A59E62CAE1}" type="presParOf" srcId="{746694E2-8DDA-4752-8E1F-D2F0F093E64E}" destId="{447A0423-3CCB-44CA-B961-409EE58033FE}" srcOrd="7" destOrd="0" presId="urn:microsoft.com/office/officeart/2005/8/layout/vList4#1"/>
    <dgm:cxn modelId="{9DDEBD9B-991F-4E06-A4A0-6B52F74B4001}" type="presParOf" srcId="{746694E2-8DDA-4752-8E1F-D2F0F093E64E}" destId="{DE84B558-3EA2-4DA5-B254-74364968456F}" srcOrd="8" destOrd="0" presId="urn:microsoft.com/office/officeart/2005/8/layout/vList4#1"/>
    <dgm:cxn modelId="{049D8BAC-FFDD-4830-B1D2-99CA31494AAD}" type="presParOf" srcId="{DE84B558-3EA2-4DA5-B254-74364968456F}" destId="{B997666E-436D-4AA5-93B7-6AF7C3E5A2F0}" srcOrd="0" destOrd="0" presId="urn:microsoft.com/office/officeart/2005/8/layout/vList4#1"/>
    <dgm:cxn modelId="{EA639062-1CC2-464D-858D-5CE373AE0B5B}" type="presParOf" srcId="{DE84B558-3EA2-4DA5-B254-74364968456F}" destId="{339922CF-F824-4EEA-AC81-FF886169555F}" srcOrd="1" destOrd="0" presId="urn:microsoft.com/office/officeart/2005/8/layout/vList4#1"/>
    <dgm:cxn modelId="{3C79A077-B352-4F3A-A149-CB65D56359D7}" type="presParOf" srcId="{DE84B558-3EA2-4DA5-B254-74364968456F}" destId="{0AA4782B-9132-46F1-A1AA-29CF938D8C38}" srcOrd="2" destOrd="0" presId="urn:microsoft.com/office/officeart/2005/8/layout/vList4#1"/>
    <dgm:cxn modelId="{1261AF1D-229E-42DC-A45D-1454D048A332}" type="presParOf" srcId="{746694E2-8DDA-4752-8E1F-D2F0F093E64E}" destId="{BBAA50DC-3B3C-44BE-8360-853A5D968644}" srcOrd="9" destOrd="0" presId="urn:microsoft.com/office/officeart/2005/8/layout/vList4#1"/>
    <dgm:cxn modelId="{075D60E4-41FF-499C-AD3B-846D2DC9D2BF}" type="presParOf" srcId="{746694E2-8DDA-4752-8E1F-D2F0F093E64E}" destId="{79B840BC-1164-45F0-8DA7-38A9DE565C1B}" srcOrd="10" destOrd="0" presId="urn:microsoft.com/office/officeart/2005/8/layout/vList4#1"/>
    <dgm:cxn modelId="{DB63EC41-07DA-4551-93F7-CCCAB5A5B4C3}" type="presParOf" srcId="{79B840BC-1164-45F0-8DA7-38A9DE565C1B}" destId="{2BB69359-FBC3-4E81-81D5-17A8AED89036}" srcOrd="0" destOrd="0" presId="urn:microsoft.com/office/officeart/2005/8/layout/vList4#1"/>
    <dgm:cxn modelId="{BBBDD0C4-4008-4F0C-BA4D-B48FB7A0ED04}" type="presParOf" srcId="{79B840BC-1164-45F0-8DA7-38A9DE565C1B}" destId="{1313FBA8-BB4C-4809-B087-4572F6BD0A15}" srcOrd="1" destOrd="0" presId="urn:microsoft.com/office/officeart/2005/8/layout/vList4#1"/>
    <dgm:cxn modelId="{02CB65AC-FA8C-4CEF-BEA7-A9D843A7BB05}" type="presParOf" srcId="{79B840BC-1164-45F0-8DA7-38A9DE565C1B}" destId="{A7D9230D-E485-4645-8D51-0D3E716548DF}" srcOrd="2" destOrd="0" presId="urn:microsoft.com/office/officeart/2005/8/layout/vList4#1"/>
    <dgm:cxn modelId="{D29F6CCF-FC45-4832-A10F-F5F78A38EB9E}" type="presParOf" srcId="{746694E2-8DDA-4752-8E1F-D2F0F093E64E}" destId="{F6BBD6E2-ABDF-4E93-9569-64B788887CA4}" srcOrd="11" destOrd="0" presId="urn:microsoft.com/office/officeart/2005/8/layout/vList4#1"/>
    <dgm:cxn modelId="{70C7B054-7372-42A1-97C5-A541B24CF9A9}" type="presParOf" srcId="{746694E2-8DDA-4752-8E1F-D2F0F093E64E}" destId="{93832716-22E6-45D9-8BA8-887AFA605EAE}" srcOrd="12" destOrd="0" presId="urn:microsoft.com/office/officeart/2005/8/layout/vList4#1"/>
    <dgm:cxn modelId="{9B3C4623-65AD-4FA1-A863-4AF65CCA6AB5}" type="presParOf" srcId="{93832716-22E6-45D9-8BA8-887AFA605EAE}" destId="{F2FA497B-9679-4FF7-9347-8AF26414329A}" srcOrd="0" destOrd="0" presId="urn:microsoft.com/office/officeart/2005/8/layout/vList4#1"/>
    <dgm:cxn modelId="{62F8FC62-AD21-4538-B2B6-71B4B66C33FA}" type="presParOf" srcId="{93832716-22E6-45D9-8BA8-887AFA605EAE}" destId="{3710CDF9-F167-4162-BADA-BF413A230A66}" srcOrd="1" destOrd="0" presId="urn:microsoft.com/office/officeart/2005/8/layout/vList4#1"/>
    <dgm:cxn modelId="{053DC626-5A74-40E8-AAB6-E9DBEDC26C4E}" type="presParOf" srcId="{93832716-22E6-45D9-8BA8-887AFA605EAE}" destId="{B11D0A74-8331-40A0-A931-276F35C9FBAA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185EC1-32B4-43A5-8BE7-5A11A083FEC0}" type="doc">
      <dgm:prSet loTypeId="urn:microsoft.com/office/officeart/2005/8/layout/vList4#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90FF0C9-21F3-470A-A3D4-EBE676FEDC54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9) 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Изнутри оконные и дверные проемы шлифуют при помощи наждачной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бумаги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BD7B4-9693-4BCB-9169-4FF519EE8F1A}" type="parTrans" cxnId="{1F0542BA-8D63-46E1-A2F7-ABA844D581E3}">
      <dgm:prSet/>
      <dgm:spPr/>
      <dgm:t>
        <a:bodyPr/>
        <a:lstStyle/>
        <a:p>
          <a:pPr algn="ctr"/>
          <a:endParaRPr lang="ru-RU" sz="1400"/>
        </a:p>
      </dgm:t>
    </dgm:pt>
    <dgm:pt modelId="{4326D062-237F-4C30-BC89-2C7F4E176151}" type="sibTrans" cxnId="{1F0542BA-8D63-46E1-A2F7-ABA844D581E3}">
      <dgm:prSet/>
      <dgm:spPr/>
      <dgm:t>
        <a:bodyPr/>
        <a:lstStyle/>
        <a:p>
          <a:pPr algn="ctr"/>
          <a:endParaRPr lang="ru-RU" sz="1400"/>
        </a:p>
      </dgm:t>
    </dgm:pt>
    <dgm:pt modelId="{1BFC066D-0659-47D2-9856-9AAC3670FEF8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10)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Для крупных деталей используют шлифовальную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машинку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2D999-638A-46AB-A164-5FBDCFDBE461}" type="parTrans" cxnId="{46C71514-64B7-4AAB-AD86-227B9AD09E18}">
      <dgm:prSet/>
      <dgm:spPr/>
      <dgm:t>
        <a:bodyPr/>
        <a:lstStyle/>
        <a:p>
          <a:pPr algn="ctr"/>
          <a:endParaRPr lang="ru-RU" sz="1400"/>
        </a:p>
      </dgm:t>
    </dgm:pt>
    <dgm:pt modelId="{B0443306-60EB-4F49-B828-2E15A0545D56}" type="sibTrans" cxnId="{46C71514-64B7-4AAB-AD86-227B9AD09E18}">
      <dgm:prSet/>
      <dgm:spPr/>
      <dgm:t>
        <a:bodyPr/>
        <a:lstStyle/>
        <a:p>
          <a:pPr algn="ctr"/>
          <a:endParaRPr lang="ru-RU" sz="1400"/>
        </a:p>
      </dgm:t>
    </dgm:pt>
    <dgm:pt modelId="{00019CFB-6DF6-4DD5-B54A-07F18EC72473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11)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Отверстия под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саморезы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высверливают при помощи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зенкерного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сверла, чтобы впоследствии шляпка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самореза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была утоплена в массив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детали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2D7D2-5C94-4ED9-9312-75B5BA9351D8}" type="parTrans" cxnId="{575E7ABA-07CE-40FC-A8C6-06B8F4C682B0}">
      <dgm:prSet/>
      <dgm:spPr/>
      <dgm:t>
        <a:bodyPr/>
        <a:lstStyle/>
        <a:p>
          <a:pPr algn="ctr"/>
          <a:endParaRPr lang="ru-RU" sz="1400"/>
        </a:p>
      </dgm:t>
    </dgm:pt>
    <dgm:pt modelId="{35D7CF60-AE7D-40D4-921F-BE6E15A01989}" type="sibTrans" cxnId="{575E7ABA-07CE-40FC-A8C6-06B8F4C682B0}">
      <dgm:prSet/>
      <dgm:spPr/>
      <dgm:t>
        <a:bodyPr/>
        <a:lstStyle/>
        <a:p>
          <a:pPr algn="ctr"/>
          <a:endParaRPr lang="ru-RU" sz="1400"/>
        </a:p>
      </dgm:t>
    </dgm:pt>
    <dgm:pt modelId="{87772E9A-0173-4BE3-A8D7-9FBE2F7640A7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12)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Детали окрашивают в выбранные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цвета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00D821-24BC-4183-BAA1-41EA05F9639A}" type="parTrans" cxnId="{FB571590-C388-46CD-AB80-C3E7C41180C6}">
      <dgm:prSet/>
      <dgm:spPr/>
      <dgm:t>
        <a:bodyPr/>
        <a:lstStyle/>
        <a:p>
          <a:pPr algn="ctr"/>
          <a:endParaRPr lang="ru-RU" sz="1400"/>
        </a:p>
      </dgm:t>
    </dgm:pt>
    <dgm:pt modelId="{B712C700-C28F-4AEA-B946-AD5AE0C156FA}" type="sibTrans" cxnId="{FB571590-C388-46CD-AB80-C3E7C41180C6}">
      <dgm:prSet/>
      <dgm:spPr/>
      <dgm:t>
        <a:bodyPr/>
        <a:lstStyle/>
        <a:p>
          <a:pPr algn="ctr"/>
          <a:endParaRPr lang="ru-RU" sz="1400"/>
        </a:p>
      </dgm:t>
    </dgm:pt>
    <dgm:pt modelId="{30AF9CB6-B7E9-44D0-AC7D-6FAC083FC2A1}">
      <dgm:prSet phldrT="[Текст]" custT="1"/>
      <dgm:spPr/>
      <dgm:t>
        <a:bodyPr/>
        <a:lstStyle/>
        <a:p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13)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Сборку домика выполняют при помощи обычных </a:t>
          </a:r>
          <a:r>
            <a:rPr lang="ru-RU" sz="14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саморезов</a:t>
          </a:r>
          <a:r>
            <a:rPr lang="ru-RU" sz="1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шляпки которых впоследствии окрашивают в цвет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детали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D12C5-6CEA-46C6-9F49-F3E41B863E3E}" type="parTrans" cxnId="{4DE174A8-1CC8-400B-9388-D486D508C222}">
      <dgm:prSet/>
      <dgm:spPr/>
      <dgm:t>
        <a:bodyPr/>
        <a:lstStyle/>
        <a:p>
          <a:pPr algn="ctr"/>
          <a:endParaRPr lang="ru-RU" sz="1400"/>
        </a:p>
      </dgm:t>
    </dgm:pt>
    <dgm:pt modelId="{2D333ED4-6D12-4290-BFA5-A3A69AB63E37}" type="sibTrans" cxnId="{4DE174A8-1CC8-400B-9388-D486D508C222}">
      <dgm:prSet/>
      <dgm:spPr/>
      <dgm:t>
        <a:bodyPr/>
        <a:lstStyle/>
        <a:p>
          <a:pPr algn="ctr"/>
          <a:endParaRPr lang="ru-RU" sz="1400"/>
        </a:p>
      </dgm:t>
    </dgm:pt>
    <dgm:pt modelId="{746694E2-8DDA-4752-8E1F-D2F0F093E64E}" type="pres">
      <dgm:prSet presAssocID="{C4185EC1-32B4-43A5-8BE7-5A11A083FEC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158909-B44B-4AA0-9DFF-F454ED6ED1A7}" type="pres">
      <dgm:prSet presAssocID="{F90FF0C9-21F3-470A-A3D4-EBE676FEDC54}" presName="comp" presStyleCnt="0"/>
      <dgm:spPr/>
    </dgm:pt>
    <dgm:pt modelId="{22E94E01-ECD6-4AAD-8918-9ACEE8F3DCA8}" type="pres">
      <dgm:prSet presAssocID="{F90FF0C9-21F3-470A-A3D4-EBE676FEDC54}" presName="box" presStyleLbl="node1" presStyleIdx="0" presStyleCnt="5"/>
      <dgm:spPr/>
      <dgm:t>
        <a:bodyPr/>
        <a:lstStyle/>
        <a:p>
          <a:endParaRPr lang="ru-RU"/>
        </a:p>
      </dgm:t>
    </dgm:pt>
    <dgm:pt modelId="{DC00DB3C-7064-4214-BD0A-F96F18CB39D5}" type="pres">
      <dgm:prSet presAssocID="{F90FF0C9-21F3-470A-A3D4-EBE676FEDC54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0C78816-0B2C-412E-B82C-1FA29CA17BB8}" type="pres">
      <dgm:prSet presAssocID="{F90FF0C9-21F3-470A-A3D4-EBE676FEDC54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F659F-9984-41EE-BE98-42531C32A5B9}" type="pres">
      <dgm:prSet presAssocID="{4326D062-237F-4C30-BC89-2C7F4E176151}" presName="spacer" presStyleCnt="0"/>
      <dgm:spPr/>
    </dgm:pt>
    <dgm:pt modelId="{1F5D8B86-59AA-484A-9865-215F005D9C57}" type="pres">
      <dgm:prSet presAssocID="{1BFC066D-0659-47D2-9856-9AAC3670FEF8}" presName="comp" presStyleCnt="0"/>
      <dgm:spPr/>
    </dgm:pt>
    <dgm:pt modelId="{0D082665-3AE2-4847-8366-BA7778BB1E9C}" type="pres">
      <dgm:prSet presAssocID="{1BFC066D-0659-47D2-9856-9AAC3670FEF8}" presName="box" presStyleLbl="node1" presStyleIdx="1" presStyleCnt="5"/>
      <dgm:spPr/>
      <dgm:t>
        <a:bodyPr/>
        <a:lstStyle/>
        <a:p>
          <a:endParaRPr lang="ru-RU"/>
        </a:p>
      </dgm:t>
    </dgm:pt>
    <dgm:pt modelId="{F96A3366-F4DD-48A7-8261-3941B0811F9D}" type="pres">
      <dgm:prSet presAssocID="{1BFC066D-0659-47D2-9856-9AAC3670FEF8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16AF27A-EAE9-4115-99A7-20E832F7B082}" type="pres">
      <dgm:prSet presAssocID="{1BFC066D-0659-47D2-9856-9AAC3670FEF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CAE4A-119B-4A65-A97E-573ABE6D8E30}" type="pres">
      <dgm:prSet presAssocID="{B0443306-60EB-4F49-B828-2E15A0545D56}" presName="spacer" presStyleCnt="0"/>
      <dgm:spPr/>
    </dgm:pt>
    <dgm:pt modelId="{2095D6C9-E4BF-41B2-B63B-1F3D4F544730}" type="pres">
      <dgm:prSet presAssocID="{00019CFB-6DF6-4DD5-B54A-07F18EC72473}" presName="comp" presStyleCnt="0"/>
      <dgm:spPr/>
    </dgm:pt>
    <dgm:pt modelId="{9B10842C-62F0-42FA-8427-8DA3D86BC001}" type="pres">
      <dgm:prSet presAssocID="{00019CFB-6DF6-4DD5-B54A-07F18EC72473}" presName="box" presStyleLbl="node1" presStyleIdx="2" presStyleCnt="5"/>
      <dgm:spPr/>
      <dgm:t>
        <a:bodyPr/>
        <a:lstStyle/>
        <a:p>
          <a:endParaRPr lang="ru-RU"/>
        </a:p>
      </dgm:t>
    </dgm:pt>
    <dgm:pt modelId="{4C9D7447-47FC-45C0-A8B1-4F843736AA5E}" type="pres">
      <dgm:prSet presAssocID="{00019CFB-6DF6-4DD5-B54A-07F18EC72473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A5B313-FE01-4888-A463-68F79B561B69}" type="pres">
      <dgm:prSet presAssocID="{00019CFB-6DF6-4DD5-B54A-07F18EC72473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A5935-0105-4953-BCE9-821353388187}" type="pres">
      <dgm:prSet presAssocID="{35D7CF60-AE7D-40D4-921F-BE6E15A01989}" presName="spacer" presStyleCnt="0"/>
      <dgm:spPr/>
    </dgm:pt>
    <dgm:pt modelId="{33787096-BC46-4774-8647-09DEECC115ED}" type="pres">
      <dgm:prSet presAssocID="{87772E9A-0173-4BE3-A8D7-9FBE2F7640A7}" presName="comp" presStyleCnt="0"/>
      <dgm:spPr/>
    </dgm:pt>
    <dgm:pt modelId="{5535C889-05D4-460C-AF52-D5E732D74E20}" type="pres">
      <dgm:prSet presAssocID="{87772E9A-0173-4BE3-A8D7-9FBE2F7640A7}" presName="box" presStyleLbl="node1" presStyleIdx="3" presStyleCnt="5"/>
      <dgm:spPr/>
      <dgm:t>
        <a:bodyPr/>
        <a:lstStyle/>
        <a:p>
          <a:endParaRPr lang="ru-RU"/>
        </a:p>
      </dgm:t>
    </dgm:pt>
    <dgm:pt modelId="{80362CF4-091A-45AB-A7C6-0D199026DB78}" type="pres">
      <dgm:prSet presAssocID="{87772E9A-0173-4BE3-A8D7-9FBE2F7640A7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577EC8A-BB9A-455D-B1FC-0F646C6C0408}" type="pres">
      <dgm:prSet presAssocID="{87772E9A-0173-4BE3-A8D7-9FBE2F7640A7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80E4E-7C09-45BD-B000-196CE8D47D65}" type="pres">
      <dgm:prSet presAssocID="{B712C700-C28F-4AEA-B946-AD5AE0C156FA}" presName="spacer" presStyleCnt="0"/>
      <dgm:spPr/>
    </dgm:pt>
    <dgm:pt modelId="{F30124D7-FD05-4167-8805-7E9A29DF015D}" type="pres">
      <dgm:prSet presAssocID="{30AF9CB6-B7E9-44D0-AC7D-6FAC083FC2A1}" presName="comp" presStyleCnt="0"/>
      <dgm:spPr/>
    </dgm:pt>
    <dgm:pt modelId="{352860E8-257D-4B11-B4A6-75682C4A680D}" type="pres">
      <dgm:prSet presAssocID="{30AF9CB6-B7E9-44D0-AC7D-6FAC083FC2A1}" presName="box" presStyleLbl="node1" presStyleIdx="4" presStyleCnt="5" custLinFactNeighborY="779"/>
      <dgm:spPr/>
      <dgm:t>
        <a:bodyPr/>
        <a:lstStyle/>
        <a:p>
          <a:endParaRPr lang="ru-RU"/>
        </a:p>
      </dgm:t>
    </dgm:pt>
    <dgm:pt modelId="{E2716605-1A48-4E91-BEBD-045C674B15ED}" type="pres">
      <dgm:prSet presAssocID="{30AF9CB6-B7E9-44D0-AC7D-6FAC083FC2A1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2C63D82-3027-4211-80FB-CCDEE589BDD0}" type="pres">
      <dgm:prSet presAssocID="{30AF9CB6-B7E9-44D0-AC7D-6FAC083FC2A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174A8-1CC8-400B-9388-D486D508C222}" srcId="{C4185EC1-32B4-43A5-8BE7-5A11A083FEC0}" destId="{30AF9CB6-B7E9-44D0-AC7D-6FAC083FC2A1}" srcOrd="4" destOrd="0" parTransId="{191D12C5-6CEA-46C6-9F49-F3E41B863E3E}" sibTransId="{2D333ED4-6D12-4290-BFA5-A3A69AB63E37}"/>
    <dgm:cxn modelId="{575E7ABA-07CE-40FC-A8C6-06B8F4C682B0}" srcId="{C4185EC1-32B4-43A5-8BE7-5A11A083FEC0}" destId="{00019CFB-6DF6-4DD5-B54A-07F18EC72473}" srcOrd="2" destOrd="0" parTransId="{FCE2D7D2-5C94-4ED9-9312-75B5BA9351D8}" sibTransId="{35D7CF60-AE7D-40D4-921F-BE6E15A01989}"/>
    <dgm:cxn modelId="{9C3DB182-5C56-4CEA-BB8E-5ABA79313AED}" type="presOf" srcId="{87772E9A-0173-4BE3-A8D7-9FBE2F7640A7}" destId="{9577EC8A-BB9A-455D-B1FC-0F646C6C0408}" srcOrd="1" destOrd="0" presId="urn:microsoft.com/office/officeart/2005/8/layout/vList4#2"/>
    <dgm:cxn modelId="{98CC1927-11F6-44E6-A482-A9104682C6F4}" type="presOf" srcId="{30AF9CB6-B7E9-44D0-AC7D-6FAC083FC2A1}" destId="{352860E8-257D-4B11-B4A6-75682C4A680D}" srcOrd="0" destOrd="0" presId="urn:microsoft.com/office/officeart/2005/8/layout/vList4#2"/>
    <dgm:cxn modelId="{180C620F-7E50-4FAE-B8AF-A8ACA350D565}" type="presOf" srcId="{C4185EC1-32B4-43A5-8BE7-5A11A083FEC0}" destId="{746694E2-8DDA-4752-8E1F-D2F0F093E64E}" srcOrd="0" destOrd="0" presId="urn:microsoft.com/office/officeart/2005/8/layout/vList4#2"/>
    <dgm:cxn modelId="{47168955-86F6-4875-983C-330D4F0058F4}" type="presOf" srcId="{30AF9CB6-B7E9-44D0-AC7D-6FAC083FC2A1}" destId="{92C63D82-3027-4211-80FB-CCDEE589BDD0}" srcOrd="1" destOrd="0" presId="urn:microsoft.com/office/officeart/2005/8/layout/vList4#2"/>
    <dgm:cxn modelId="{0013D9FA-551A-4320-A60D-E1B77B79338E}" type="presOf" srcId="{1BFC066D-0659-47D2-9856-9AAC3670FEF8}" destId="{816AF27A-EAE9-4115-99A7-20E832F7B082}" srcOrd="1" destOrd="0" presId="urn:microsoft.com/office/officeart/2005/8/layout/vList4#2"/>
    <dgm:cxn modelId="{7B8DA4FD-24B6-4BC6-BF5C-99ED65AC1753}" type="presOf" srcId="{00019CFB-6DF6-4DD5-B54A-07F18EC72473}" destId="{B8A5B313-FE01-4888-A463-68F79B561B69}" srcOrd="1" destOrd="0" presId="urn:microsoft.com/office/officeart/2005/8/layout/vList4#2"/>
    <dgm:cxn modelId="{0F5B3610-DC8E-484D-BB2E-F096D5039B90}" type="presOf" srcId="{87772E9A-0173-4BE3-A8D7-9FBE2F7640A7}" destId="{5535C889-05D4-460C-AF52-D5E732D74E20}" srcOrd="0" destOrd="0" presId="urn:microsoft.com/office/officeart/2005/8/layout/vList4#2"/>
    <dgm:cxn modelId="{F37A5BC9-75B0-4411-A3E1-AB7109B49297}" type="presOf" srcId="{1BFC066D-0659-47D2-9856-9AAC3670FEF8}" destId="{0D082665-3AE2-4847-8366-BA7778BB1E9C}" srcOrd="0" destOrd="0" presId="urn:microsoft.com/office/officeart/2005/8/layout/vList4#2"/>
    <dgm:cxn modelId="{FB571590-C388-46CD-AB80-C3E7C41180C6}" srcId="{C4185EC1-32B4-43A5-8BE7-5A11A083FEC0}" destId="{87772E9A-0173-4BE3-A8D7-9FBE2F7640A7}" srcOrd="3" destOrd="0" parTransId="{E200D821-24BC-4183-BAA1-41EA05F9639A}" sibTransId="{B712C700-C28F-4AEA-B946-AD5AE0C156FA}"/>
    <dgm:cxn modelId="{C21711ED-6C64-4399-AF67-D98E9E60F041}" type="presOf" srcId="{F90FF0C9-21F3-470A-A3D4-EBE676FEDC54}" destId="{F0C78816-0B2C-412E-B82C-1FA29CA17BB8}" srcOrd="1" destOrd="0" presId="urn:microsoft.com/office/officeart/2005/8/layout/vList4#2"/>
    <dgm:cxn modelId="{F23F07E5-DA86-4B5A-8C5F-013CE4E3B457}" type="presOf" srcId="{00019CFB-6DF6-4DD5-B54A-07F18EC72473}" destId="{9B10842C-62F0-42FA-8427-8DA3D86BC001}" srcOrd="0" destOrd="0" presId="urn:microsoft.com/office/officeart/2005/8/layout/vList4#2"/>
    <dgm:cxn modelId="{C6F09D9F-B6FC-4187-810C-287F7F9338D5}" type="presOf" srcId="{F90FF0C9-21F3-470A-A3D4-EBE676FEDC54}" destId="{22E94E01-ECD6-4AAD-8918-9ACEE8F3DCA8}" srcOrd="0" destOrd="0" presId="urn:microsoft.com/office/officeart/2005/8/layout/vList4#2"/>
    <dgm:cxn modelId="{1F0542BA-8D63-46E1-A2F7-ABA844D581E3}" srcId="{C4185EC1-32B4-43A5-8BE7-5A11A083FEC0}" destId="{F90FF0C9-21F3-470A-A3D4-EBE676FEDC54}" srcOrd="0" destOrd="0" parTransId="{DDEBD7B4-9693-4BCB-9169-4FF519EE8F1A}" sibTransId="{4326D062-237F-4C30-BC89-2C7F4E176151}"/>
    <dgm:cxn modelId="{46C71514-64B7-4AAB-AD86-227B9AD09E18}" srcId="{C4185EC1-32B4-43A5-8BE7-5A11A083FEC0}" destId="{1BFC066D-0659-47D2-9856-9AAC3670FEF8}" srcOrd="1" destOrd="0" parTransId="{DB72D999-638A-46AB-A164-5FBDCFDBE461}" sibTransId="{B0443306-60EB-4F49-B828-2E15A0545D56}"/>
    <dgm:cxn modelId="{D6423933-01A0-468F-ADA1-75374148733A}" type="presParOf" srcId="{746694E2-8DDA-4752-8E1F-D2F0F093E64E}" destId="{4A158909-B44B-4AA0-9DFF-F454ED6ED1A7}" srcOrd="0" destOrd="0" presId="urn:microsoft.com/office/officeart/2005/8/layout/vList4#2"/>
    <dgm:cxn modelId="{9489FE74-EDC1-4F30-82C5-C02510D65CAE}" type="presParOf" srcId="{4A158909-B44B-4AA0-9DFF-F454ED6ED1A7}" destId="{22E94E01-ECD6-4AAD-8918-9ACEE8F3DCA8}" srcOrd="0" destOrd="0" presId="urn:microsoft.com/office/officeart/2005/8/layout/vList4#2"/>
    <dgm:cxn modelId="{20A811C0-4C48-45A4-8A32-DA823AC8BEBD}" type="presParOf" srcId="{4A158909-B44B-4AA0-9DFF-F454ED6ED1A7}" destId="{DC00DB3C-7064-4214-BD0A-F96F18CB39D5}" srcOrd="1" destOrd="0" presId="urn:microsoft.com/office/officeart/2005/8/layout/vList4#2"/>
    <dgm:cxn modelId="{1780F390-4685-4BAE-B08C-A9A444BFBC7E}" type="presParOf" srcId="{4A158909-B44B-4AA0-9DFF-F454ED6ED1A7}" destId="{F0C78816-0B2C-412E-B82C-1FA29CA17BB8}" srcOrd="2" destOrd="0" presId="urn:microsoft.com/office/officeart/2005/8/layout/vList4#2"/>
    <dgm:cxn modelId="{6AEF629E-5646-47A5-9F59-0C1094FCA087}" type="presParOf" srcId="{746694E2-8DDA-4752-8E1F-D2F0F093E64E}" destId="{FE2F659F-9984-41EE-BE98-42531C32A5B9}" srcOrd="1" destOrd="0" presId="urn:microsoft.com/office/officeart/2005/8/layout/vList4#2"/>
    <dgm:cxn modelId="{95207BA4-BE9E-436D-B798-809AA0A8A3CF}" type="presParOf" srcId="{746694E2-8DDA-4752-8E1F-D2F0F093E64E}" destId="{1F5D8B86-59AA-484A-9865-215F005D9C57}" srcOrd="2" destOrd="0" presId="urn:microsoft.com/office/officeart/2005/8/layout/vList4#2"/>
    <dgm:cxn modelId="{283274CC-DC83-4805-B052-4FAD24825209}" type="presParOf" srcId="{1F5D8B86-59AA-484A-9865-215F005D9C57}" destId="{0D082665-3AE2-4847-8366-BA7778BB1E9C}" srcOrd="0" destOrd="0" presId="urn:microsoft.com/office/officeart/2005/8/layout/vList4#2"/>
    <dgm:cxn modelId="{91A0F15D-C74B-49B6-8E69-83F233D362E4}" type="presParOf" srcId="{1F5D8B86-59AA-484A-9865-215F005D9C57}" destId="{F96A3366-F4DD-48A7-8261-3941B0811F9D}" srcOrd="1" destOrd="0" presId="urn:microsoft.com/office/officeart/2005/8/layout/vList4#2"/>
    <dgm:cxn modelId="{3124C83E-7D3C-4EBF-A1E6-020156E7A8CA}" type="presParOf" srcId="{1F5D8B86-59AA-484A-9865-215F005D9C57}" destId="{816AF27A-EAE9-4115-99A7-20E832F7B082}" srcOrd="2" destOrd="0" presId="urn:microsoft.com/office/officeart/2005/8/layout/vList4#2"/>
    <dgm:cxn modelId="{E69DB06A-6E1F-47DB-B930-E8B1C1AF5D70}" type="presParOf" srcId="{746694E2-8DDA-4752-8E1F-D2F0F093E64E}" destId="{7A5CAE4A-119B-4A65-A97E-573ABE6D8E30}" srcOrd="3" destOrd="0" presId="urn:microsoft.com/office/officeart/2005/8/layout/vList4#2"/>
    <dgm:cxn modelId="{5D634706-E544-478E-87FC-368484581E77}" type="presParOf" srcId="{746694E2-8DDA-4752-8E1F-D2F0F093E64E}" destId="{2095D6C9-E4BF-41B2-B63B-1F3D4F544730}" srcOrd="4" destOrd="0" presId="urn:microsoft.com/office/officeart/2005/8/layout/vList4#2"/>
    <dgm:cxn modelId="{0D4C33FD-84F6-46FF-85FB-175AA06470E6}" type="presParOf" srcId="{2095D6C9-E4BF-41B2-B63B-1F3D4F544730}" destId="{9B10842C-62F0-42FA-8427-8DA3D86BC001}" srcOrd="0" destOrd="0" presId="urn:microsoft.com/office/officeart/2005/8/layout/vList4#2"/>
    <dgm:cxn modelId="{8510FA4C-72D0-4D92-B25F-E3CEF2C0D5D4}" type="presParOf" srcId="{2095D6C9-E4BF-41B2-B63B-1F3D4F544730}" destId="{4C9D7447-47FC-45C0-A8B1-4F843736AA5E}" srcOrd="1" destOrd="0" presId="urn:microsoft.com/office/officeart/2005/8/layout/vList4#2"/>
    <dgm:cxn modelId="{794D09F5-FD0F-44CC-BF25-4C33CE7EF549}" type="presParOf" srcId="{2095D6C9-E4BF-41B2-B63B-1F3D4F544730}" destId="{B8A5B313-FE01-4888-A463-68F79B561B69}" srcOrd="2" destOrd="0" presId="urn:microsoft.com/office/officeart/2005/8/layout/vList4#2"/>
    <dgm:cxn modelId="{A5F00008-8980-4D8E-932F-259B76CC5F56}" type="presParOf" srcId="{746694E2-8DDA-4752-8E1F-D2F0F093E64E}" destId="{7F9A5935-0105-4953-BCE9-821353388187}" srcOrd="5" destOrd="0" presId="urn:microsoft.com/office/officeart/2005/8/layout/vList4#2"/>
    <dgm:cxn modelId="{06093F39-8078-4211-B794-77E8EC3EDCCB}" type="presParOf" srcId="{746694E2-8DDA-4752-8E1F-D2F0F093E64E}" destId="{33787096-BC46-4774-8647-09DEECC115ED}" srcOrd="6" destOrd="0" presId="urn:microsoft.com/office/officeart/2005/8/layout/vList4#2"/>
    <dgm:cxn modelId="{7F7480A4-B3E2-48F0-A21A-3B2F18662C8E}" type="presParOf" srcId="{33787096-BC46-4774-8647-09DEECC115ED}" destId="{5535C889-05D4-460C-AF52-D5E732D74E20}" srcOrd="0" destOrd="0" presId="urn:microsoft.com/office/officeart/2005/8/layout/vList4#2"/>
    <dgm:cxn modelId="{A58BFC68-7B6A-47F6-BE78-FB95FE55672B}" type="presParOf" srcId="{33787096-BC46-4774-8647-09DEECC115ED}" destId="{80362CF4-091A-45AB-A7C6-0D199026DB78}" srcOrd="1" destOrd="0" presId="urn:microsoft.com/office/officeart/2005/8/layout/vList4#2"/>
    <dgm:cxn modelId="{F28B0EA7-70DD-4CD3-9CD2-DA5988AF5F75}" type="presParOf" srcId="{33787096-BC46-4774-8647-09DEECC115ED}" destId="{9577EC8A-BB9A-455D-B1FC-0F646C6C0408}" srcOrd="2" destOrd="0" presId="urn:microsoft.com/office/officeart/2005/8/layout/vList4#2"/>
    <dgm:cxn modelId="{8BEC8A27-5EEE-4F13-A076-A656652F53EF}" type="presParOf" srcId="{746694E2-8DDA-4752-8E1F-D2F0F093E64E}" destId="{FF980E4E-7C09-45BD-B000-196CE8D47D65}" srcOrd="7" destOrd="0" presId="urn:microsoft.com/office/officeart/2005/8/layout/vList4#2"/>
    <dgm:cxn modelId="{1E53EA00-AE98-4681-9900-80CA27AA5137}" type="presParOf" srcId="{746694E2-8DDA-4752-8E1F-D2F0F093E64E}" destId="{F30124D7-FD05-4167-8805-7E9A29DF015D}" srcOrd="8" destOrd="0" presId="urn:microsoft.com/office/officeart/2005/8/layout/vList4#2"/>
    <dgm:cxn modelId="{9F522855-653B-4F05-866F-1F5D5A41B4DB}" type="presParOf" srcId="{F30124D7-FD05-4167-8805-7E9A29DF015D}" destId="{352860E8-257D-4B11-B4A6-75682C4A680D}" srcOrd="0" destOrd="0" presId="urn:microsoft.com/office/officeart/2005/8/layout/vList4#2"/>
    <dgm:cxn modelId="{310DDC91-20E0-4CF0-B4E5-019F66D50691}" type="presParOf" srcId="{F30124D7-FD05-4167-8805-7E9A29DF015D}" destId="{E2716605-1A48-4E91-BEBD-045C674B15ED}" srcOrd="1" destOrd="0" presId="urn:microsoft.com/office/officeart/2005/8/layout/vList4#2"/>
    <dgm:cxn modelId="{15E402F3-EFE1-4F03-8DD9-D13D8DB10022}" type="presParOf" srcId="{F30124D7-FD05-4167-8805-7E9A29DF015D}" destId="{92C63D82-3027-4211-80FB-CCDEE589BDD0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A270D-051B-449C-8233-7E16EFA167E2}">
      <dsp:nvSpPr>
        <dsp:cNvPr id="0" name=""/>
        <dsp:cNvSpPr/>
      </dsp:nvSpPr>
      <dsp:spPr>
        <a:xfrm>
          <a:off x="1135568" y="-2728"/>
          <a:ext cx="2528960" cy="1991903"/>
        </a:xfrm>
        <a:prstGeom prst="circularArrow">
          <a:avLst>
            <a:gd name="adj1" fmla="val 5544"/>
            <a:gd name="adj2" fmla="val 330680"/>
            <a:gd name="adj3" fmla="val 13853872"/>
            <a:gd name="adj4" fmla="val 17338706"/>
            <a:gd name="adj5" fmla="val 575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837EC2-1505-42BE-8C6A-23F1A6FCDA09}">
      <dsp:nvSpPr>
        <dsp:cNvPr id="0" name=""/>
        <dsp:cNvSpPr/>
      </dsp:nvSpPr>
      <dsp:spPr>
        <a:xfrm>
          <a:off x="1937481" y="809"/>
          <a:ext cx="901189" cy="4505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выбор целевых рынков; </a:t>
          </a:r>
        </a:p>
      </dsp:txBody>
      <dsp:txXfrm>
        <a:off x="1959477" y="22805"/>
        <a:ext cx="857197" cy="406602"/>
      </dsp:txXfrm>
    </dsp:sp>
    <dsp:sp modelId="{E54DEA1D-EB85-45AC-9481-8BB013F4C8FD}">
      <dsp:nvSpPr>
        <dsp:cNvPr id="0" name=""/>
        <dsp:cNvSpPr/>
      </dsp:nvSpPr>
      <dsp:spPr>
        <a:xfrm>
          <a:off x="2524775" y="739136"/>
          <a:ext cx="2024261" cy="4743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сегментация рынка, т. е. выделение конкурентных целевых 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рынков; 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7933" y="762294"/>
        <a:ext cx="1977945" cy="428083"/>
      </dsp:txXfrm>
    </dsp:sp>
    <dsp:sp modelId="{A2F89532-174B-4003-83A7-2772413C337D}">
      <dsp:nvSpPr>
        <dsp:cNvPr id="0" name=""/>
        <dsp:cNvSpPr/>
      </dsp:nvSpPr>
      <dsp:spPr>
        <a:xfrm>
          <a:off x="2678295" y="1537424"/>
          <a:ext cx="1357967" cy="4505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выбор методов выхода на них; </a:t>
          </a:r>
        </a:p>
      </dsp:txBody>
      <dsp:txXfrm>
        <a:off x="2700291" y="1559420"/>
        <a:ext cx="1313975" cy="406602"/>
      </dsp:txXfrm>
    </dsp:sp>
    <dsp:sp modelId="{83C814E9-BB3E-4820-88CF-EA5FD82BCAD3}">
      <dsp:nvSpPr>
        <dsp:cNvPr id="0" name=""/>
        <dsp:cNvSpPr/>
      </dsp:nvSpPr>
      <dsp:spPr>
        <a:xfrm>
          <a:off x="950911" y="1537433"/>
          <a:ext cx="1338717" cy="45059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выбор методов и средств маркетинга; </a:t>
          </a:r>
        </a:p>
      </dsp:txBody>
      <dsp:txXfrm>
        <a:off x="972907" y="1559429"/>
        <a:ext cx="1294725" cy="406602"/>
      </dsp:txXfrm>
    </dsp:sp>
    <dsp:sp modelId="{C3303E0A-C3C4-46BC-AF2C-8CD25DFB96F2}">
      <dsp:nvSpPr>
        <dsp:cNvPr id="0" name=""/>
        <dsp:cNvSpPr/>
      </dsp:nvSpPr>
      <dsp:spPr>
        <a:xfrm>
          <a:off x="588357" y="739172"/>
          <a:ext cx="1351433" cy="50200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определение времени выхода на рынок.</a:t>
          </a:r>
        </a:p>
      </dsp:txBody>
      <dsp:txXfrm>
        <a:off x="612863" y="763678"/>
        <a:ext cx="1302421" cy="452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EF184-1B10-41F3-8174-EA9200E2FBB2}">
      <dsp:nvSpPr>
        <dsp:cNvPr id="0" name=""/>
        <dsp:cNvSpPr/>
      </dsp:nvSpPr>
      <dsp:spPr>
        <a:xfrm>
          <a:off x="-6508804" y="-996230"/>
          <a:ext cx="7753100" cy="7753100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4B620D-2D52-4161-BBA8-6FEEF1B571D3}">
      <dsp:nvSpPr>
        <dsp:cNvPr id="0" name=""/>
        <dsp:cNvSpPr/>
      </dsp:nvSpPr>
      <dsp:spPr>
        <a:xfrm>
          <a:off x="404108" y="179637"/>
          <a:ext cx="5753038" cy="688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5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Фанерные листы, количество которых рассчитывают в соответствии с чертежом, учитывая размер и количество деталей. Полученное значение округляют в большую сторону. В среднем на изготовление кукольного домика уходит 3 листа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фанеры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108" y="179637"/>
        <a:ext cx="5753038" cy="688008"/>
      </dsp:txXfrm>
    </dsp:sp>
    <dsp:sp modelId="{AB1ADF57-5304-4387-98A8-EC3E80EFA05A}">
      <dsp:nvSpPr>
        <dsp:cNvPr id="0" name=""/>
        <dsp:cNvSpPr/>
      </dsp:nvSpPr>
      <dsp:spPr>
        <a:xfrm>
          <a:off x="76904" y="196437"/>
          <a:ext cx="654408" cy="654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A82FD1A-56D9-48A8-A3EF-C1C31E1A2F3D}">
      <dsp:nvSpPr>
        <dsp:cNvPr id="0" name=""/>
        <dsp:cNvSpPr/>
      </dsp:nvSpPr>
      <dsp:spPr>
        <a:xfrm>
          <a:off x="878209" y="1047629"/>
          <a:ext cx="5278937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5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Крышу домика изготавливают из фанеры, гофрированного или обычного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картона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209" y="1047629"/>
        <a:ext cx="5278937" cy="523526"/>
      </dsp:txXfrm>
    </dsp:sp>
    <dsp:sp modelId="{3FDD0C7D-27BA-4864-82CD-53ED8183052E}">
      <dsp:nvSpPr>
        <dsp:cNvPr id="0" name=""/>
        <dsp:cNvSpPr/>
      </dsp:nvSpPr>
      <dsp:spPr>
        <a:xfrm>
          <a:off x="551005" y="982189"/>
          <a:ext cx="654408" cy="654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664A775-C4C6-4336-B380-13DB2C921DF0}">
      <dsp:nvSpPr>
        <dsp:cNvPr id="0" name=""/>
        <dsp:cNvSpPr/>
      </dsp:nvSpPr>
      <dsp:spPr>
        <a:xfrm>
          <a:off x="1138014" y="1832805"/>
          <a:ext cx="5019133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5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обеспечения прочной фиксации фанерных деталей используют быстросохнущий столярный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клей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8014" y="1832805"/>
        <a:ext cx="5019133" cy="523526"/>
      </dsp:txXfrm>
    </dsp:sp>
    <dsp:sp modelId="{E4122B27-ECBA-41A1-8E8A-D56D204BC53C}">
      <dsp:nvSpPr>
        <dsp:cNvPr id="0" name=""/>
        <dsp:cNvSpPr/>
      </dsp:nvSpPr>
      <dsp:spPr>
        <a:xfrm>
          <a:off x="810810" y="1767364"/>
          <a:ext cx="654408" cy="654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2DB0ABE-63B6-44A6-9171-C5EDE98DACAF}">
      <dsp:nvSpPr>
        <dsp:cNvPr id="0" name=""/>
        <dsp:cNvSpPr/>
      </dsp:nvSpPr>
      <dsp:spPr>
        <a:xfrm>
          <a:off x="1220967" y="2618556"/>
          <a:ext cx="4936179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5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временной и дополнительной фиксации деталей можно воспользоваться монтажным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скотчем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0967" y="2618556"/>
        <a:ext cx="4936179" cy="523526"/>
      </dsp:txXfrm>
    </dsp:sp>
    <dsp:sp modelId="{1985F6A6-E71B-44D7-8857-64C2C075E57F}">
      <dsp:nvSpPr>
        <dsp:cNvPr id="0" name=""/>
        <dsp:cNvSpPr/>
      </dsp:nvSpPr>
      <dsp:spPr>
        <a:xfrm>
          <a:off x="893763" y="2553115"/>
          <a:ext cx="654408" cy="654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FC871D7-F0CF-4FFE-9293-23F6D501FC73}">
      <dsp:nvSpPr>
        <dsp:cNvPr id="0" name=""/>
        <dsp:cNvSpPr/>
      </dsp:nvSpPr>
      <dsp:spPr>
        <a:xfrm>
          <a:off x="1138014" y="3404307"/>
          <a:ext cx="5019133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5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шлифовки деталей используют шлифовальный станок. Особое внимание следует уделить торцам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элементов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38014" y="3404307"/>
        <a:ext cx="5019133" cy="523526"/>
      </dsp:txXfrm>
    </dsp:sp>
    <dsp:sp modelId="{4FFEC0FB-B3E7-4D48-9D85-170B7BFB0169}">
      <dsp:nvSpPr>
        <dsp:cNvPr id="0" name=""/>
        <dsp:cNvSpPr/>
      </dsp:nvSpPr>
      <dsp:spPr>
        <a:xfrm>
          <a:off x="810810" y="3338866"/>
          <a:ext cx="654408" cy="654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2952360-2D26-476F-B962-4FA55C79E03A}">
      <dsp:nvSpPr>
        <dsp:cNvPr id="0" name=""/>
        <dsp:cNvSpPr/>
      </dsp:nvSpPr>
      <dsp:spPr>
        <a:xfrm>
          <a:off x="878209" y="4189483"/>
          <a:ext cx="5278937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5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Раскрой деталей производится при помощи лазерного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станка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8209" y="4189483"/>
        <a:ext cx="5278937" cy="523526"/>
      </dsp:txXfrm>
    </dsp:sp>
    <dsp:sp modelId="{92E4731E-7A51-4F40-8320-A4D61B6C8114}">
      <dsp:nvSpPr>
        <dsp:cNvPr id="0" name=""/>
        <dsp:cNvSpPr/>
      </dsp:nvSpPr>
      <dsp:spPr>
        <a:xfrm>
          <a:off x="551005" y="4124042"/>
          <a:ext cx="654408" cy="654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9784631-34E7-407C-8B74-4BC1CE267301}">
      <dsp:nvSpPr>
        <dsp:cNvPr id="0" name=""/>
        <dsp:cNvSpPr/>
      </dsp:nvSpPr>
      <dsp:spPr>
        <a:xfrm>
          <a:off x="404108" y="4975234"/>
          <a:ext cx="5753038" cy="5235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555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Фиксация деталей при сборке домика производится при помощи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саморезов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4108" y="4975234"/>
        <a:ext cx="5753038" cy="523526"/>
      </dsp:txXfrm>
    </dsp:sp>
    <dsp:sp modelId="{BCF2B43F-03C6-442F-BE3E-CD477D41402A}">
      <dsp:nvSpPr>
        <dsp:cNvPr id="0" name=""/>
        <dsp:cNvSpPr/>
      </dsp:nvSpPr>
      <dsp:spPr>
        <a:xfrm>
          <a:off x="76904" y="4909793"/>
          <a:ext cx="654408" cy="6544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EA413-45A6-4745-B616-AF1385102949}">
      <dsp:nvSpPr>
        <dsp:cNvPr id="0" name=""/>
        <dsp:cNvSpPr/>
      </dsp:nvSpPr>
      <dsp:spPr>
        <a:xfrm>
          <a:off x="3360" y="25684"/>
          <a:ext cx="4464496" cy="675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1)В соответствии с чертежом (эскизом) в программе , по которым будет производиться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раскрой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1808" y="25684"/>
        <a:ext cx="3536047" cy="675530"/>
      </dsp:txXfrm>
    </dsp:sp>
    <dsp:sp modelId="{CAE145D4-B415-408C-BCC1-0FA3F5C5A52C}">
      <dsp:nvSpPr>
        <dsp:cNvPr id="0" name=""/>
        <dsp:cNvSpPr/>
      </dsp:nvSpPr>
      <dsp:spPr>
        <a:xfrm>
          <a:off x="-3360" y="0"/>
          <a:ext cx="977438" cy="7268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A46E1BB-C4F7-4303-B8CF-49F62B19D755}">
      <dsp:nvSpPr>
        <dsp:cNvPr id="0" name=""/>
        <dsp:cNvSpPr/>
      </dsp:nvSpPr>
      <dsp:spPr>
        <a:xfrm>
          <a:off x="0" y="762448"/>
          <a:ext cx="4464496" cy="8355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Все фрагменты кукольного домика раскраиваются на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лазерном станке с рабочим полем CLD 1000х900мм</a:t>
          </a:r>
        </a:p>
      </dsp:txBody>
      <dsp:txXfrm>
        <a:off x="928448" y="762448"/>
        <a:ext cx="3536047" cy="835553"/>
      </dsp:txXfrm>
    </dsp:sp>
    <dsp:sp modelId="{494B4870-CEDC-403A-AD75-7B1F378B9B81}">
      <dsp:nvSpPr>
        <dsp:cNvPr id="0" name=""/>
        <dsp:cNvSpPr/>
      </dsp:nvSpPr>
      <dsp:spPr>
        <a:xfrm>
          <a:off x="13204" y="791723"/>
          <a:ext cx="937588" cy="77700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1151EA0-43CF-4701-946D-C838EC5FE9EC}">
      <dsp:nvSpPr>
        <dsp:cNvPr id="0" name=""/>
        <dsp:cNvSpPr/>
      </dsp:nvSpPr>
      <dsp:spPr>
        <a:xfrm>
          <a:off x="0" y="1633551"/>
          <a:ext cx="4464496" cy="8443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3)В соответствии с чертежом вырезается необходимое количество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перекрытий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48" y="1633551"/>
        <a:ext cx="3536047" cy="844387"/>
      </dsp:txXfrm>
    </dsp:sp>
    <dsp:sp modelId="{111A12F7-43EC-4BFA-9603-686FD52D44BB}">
      <dsp:nvSpPr>
        <dsp:cNvPr id="0" name=""/>
        <dsp:cNvSpPr/>
      </dsp:nvSpPr>
      <dsp:spPr>
        <a:xfrm>
          <a:off x="26124" y="1661092"/>
          <a:ext cx="911748" cy="78930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992700-4B03-4612-821B-F9CF8024673B}">
      <dsp:nvSpPr>
        <dsp:cNvPr id="0" name=""/>
        <dsp:cNvSpPr/>
      </dsp:nvSpPr>
      <dsp:spPr>
        <a:xfrm>
          <a:off x="0" y="2533956"/>
          <a:ext cx="4464496" cy="900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4)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Чтобы вырезать более мелкие детали – также используется лазерный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станок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48" y="2533956"/>
        <a:ext cx="3536047" cy="900932"/>
      </dsp:txXfrm>
    </dsp:sp>
    <dsp:sp modelId="{F26FD20F-2064-4B4F-B6AB-A5C53F3BC0A1}">
      <dsp:nvSpPr>
        <dsp:cNvPr id="0" name=""/>
        <dsp:cNvSpPr/>
      </dsp:nvSpPr>
      <dsp:spPr>
        <a:xfrm>
          <a:off x="52098" y="2513488"/>
          <a:ext cx="859799" cy="9418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97666E-436D-4AA5-93B7-6AF7C3E5A2F0}">
      <dsp:nvSpPr>
        <dsp:cNvPr id="0" name=""/>
        <dsp:cNvSpPr/>
      </dsp:nvSpPr>
      <dsp:spPr>
        <a:xfrm>
          <a:off x="0" y="3490906"/>
          <a:ext cx="4464496" cy="9863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5) 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Место стыковки двух элементов крыши (скатов) с одной стороны проклеивают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скотчем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448" y="3490906"/>
        <a:ext cx="3536047" cy="986331"/>
      </dsp:txXfrm>
    </dsp:sp>
    <dsp:sp modelId="{339922CF-F824-4EEA-AC81-FF886169555F}">
      <dsp:nvSpPr>
        <dsp:cNvPr id="0" name=""/>
        <dsp:cNvSpPr/>
      </dsp:nvSpPr>
      <dsp:spPr>
        <a:xfrm>
          <a:off x="36593" y="3527722"/>
          <a:ext cx="890809" cy="9126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BB69359-FBC3-4E81-81D5-17A8AED89036}">
      <dsp:nvSpPr>
        <dsp:cNvPr id="0" name=""/>
        <dsp:cNvSpPr/>
      </dsp:nvSpPr>
      <dsp:spPr>
        <a:xfrm>
          <a:off x="2902" y="4552713"/>
          <a:ext cx="4464496" cy="7009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6) 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Детали переворачивают и промазывают торцы в местах соприкосновения клеем. Детали прижимают и устанавливают в необходимом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1351" y="4552713"/>
        <a:ext cx="3536047" cy="700905"/>
      </dsp:txXfrm>
    </dsp:sp>
    <dsp:sp modelId="{1313FBA8-BB4C-4809-B087-4572F6BD0A15}">
      <dsp:nvSpPr>
        <dsp:cNvPr id="0" name=""/>
        <dsp:cNvSpPr/>
      </dsp:nvSpPr>
      <dsp:spPr>
        <a:xfrm>
          <a:off x="-2902" y="4512786"/>
          <a:ext cx="975608" cy="78075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FA497B-9679-4FF7-9347-8AF26414329A}">
      <dsp:nvSpPr>
        <dsp:cNvPr id="0" name=""/>
        <dsp:cNvSpPr/>
      </dsp:nvSpPr>
      <dsp:spPr>
        <a:xfrm>
          <a:off x="3994" y="5329093"/>
          <a:ext cx="4464496" cy="619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7) 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Приклеивают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фронтон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442" y="5329093"/>
        <a:ext cx="3536047" cy="619352"/>
      </dsp:txXfrm>
    </dsp:sp>
    <dsp:sp modelId="{3710CDF9-F167-4162-BADA-BF413A230A66}">
      <dsp:nvSpPr>
        <dsp:cNvPr id="0" name=""/>
        <dsp:cNvSpPr/>
      </dsp:nvSpPr>
      <dsp:spPr>
        <a:xfrm>
          <a:off x="-3994" y="5334012"/>
          <a:ext cx="979974" cy="6095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94E01-ECD6-4AAD-8918-9ACEE8F3DCA8}">
      <dsp:nvSpPr>
        <dsp:cNvPr id="0" name=""/>
        <dsp:cNvSpPr/>
      </dsp:nvSpPr>
      <dsp:spPr>
        <a:xfrm>
          <a:off x="0" y="0"/>
          <a:ext cx="4355976" cy="1100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9) 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Изнутри оконные и дверные проемы шлифуют при помощи наждачной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бумаги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291" y="0"/>
        <a:ext cx="3374684" cy="1100965"/>
      </dsp:txXfrm>
    </dsp:sp>
    <dsp:sp modelId="{DC00DB3C-7064-4214-BD0A-F96F18CB39D5}">
      <dsp:nvSpPr>
        <dsp:cNvPr id="0" name=""/>
        <dsp:cNvSpPr/>
      </dsp:nvSpPr>
      <dsp:spPr>
        <a:xfrm>
          <a:off x="110096" y="110096"/>
          <a:ext cx="871195" cy="8807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082665-3AE2-4847-8366-BA7778BB1E9C}">
      <dsp:nvSpPr>
        <dsp:cNvPr id="0" name=""/>
        <dsp:cNvSpPr/>
      </dsp:nvSpPr>
      <dsp:spPr>
        <a:xfrm>
          <a:off x="0" y="1211061"/>
          <a:ext cx="4355976" cy="1100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10)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крупных деталей используют шлифовальную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машинку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291" y="1211061"/>
        <a:ext cx="3374684" cy="1100965"/>
      </dsp:txXfrm>
    </dsp:sp>
    <dsp:sp modelId="{F96A3366-F4DD-48A7-8261-3941B0811F9D}">
      <dsp:nvSpPr>
        <dsp:cNvPr id="0" name=""/>
        <dsp:cNvSpPr/>
      </dsp:nvSpPr>
      <dsp:spPr>
        <a:xfrm>
          <a:off x="110096" y="1321158"/>
          <a:ext cx="871195" cy="8807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10842C-62F0-42FA-8427-8DA3D86BC001}">
      <dsp:nvSpPr>
        <dsp:cNvPr id="0" name=""/>
        <dsp:cNvSpPr/>
      </dsp:nvSpPr>
      <dsp:spPr>
        <a:xfrm>
          <a:off x="0" y="2422123"/>
          <a:ext cx="4355976" cy="1100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11)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Отверстия под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саморезы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высверливают при помощи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зенкерного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сверла, чтобы впоследствии шляпка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самореза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была утоплена в массив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детали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291" y="2422123"/>
        <a:ext cx="3374684" cy="1100965"/>
      </dsp:txXfrm>
    </dsp:sp>
    <dsp:sp modelId="{4C9D7447-47FC-45C0-A8B1-4F843736AA5E}">
      <dsp:nvSpPr>
        <dsp:cNvPr id="0" name=""/>
        <dsp:cNvSpPr/>
      </dsp:nvSpPr>
      <dsp:spPr>
        <a:xfrm>
          <a:off x="110096" y="2532220"/>
          <a:ext cx="871195" cy="8807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535C889-05D4-460C-AF52-D5E732D74E20}">
      <dsp:nvSpPr>
        <dsp:cNvPr id="0" name=""/>
        <dsp:cNvSpPr/>
      </dsp:nvSpPr>
      <dsp:spPr>
        <a:xfrm>
          <a:off x="0" y="3633185"/>
          <a:ext cx="4355976" cy="1100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12)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Детали окрашивают в выбранные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цвета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291" y="3633185"/>
        <a:ext cx="3374684" cy="1100965"/>
      </dsp:txXfrm>
    </dsp:sp>
    <dsp:sp modelId="{80362CF4-091A-45AB-A7C6-0D199026DB78}">
      <dsp:nvSpPr>
        <dsp:cNvPr id="0" name=""/>
        <dsp:cNvSpPr/>
      </dsp:nvSpPr>
      <dsp:spPr>
        <a:xfrm>
          <a:off x="110096" y="3743282"/>
          <a:ext cx="871195" cy="8807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2860E8-257D-4B11-B4A6-75682C4A680D}">
      <dsp:nvSpPr>
        <dsp:cNvPr id="0" name=""/>
        <dsp:cNvSpPr/>
      </dsp:nvSpPr>
      <dsp:spPr>
        <a:xfrm>
          <a:off x="0" y="4848314"/>
          <a:ext cx="4355976" cy="1100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13)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Сборку домика выполняют при помощи обычных </a:t>
          </a:r>
          <a:r>
            <a:rPr lang="ru-RU" sz="14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саморезов</a:t>
          </a:r>
          <a:r>
            <a:rPr lang="ru-RU" sz="1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шляпки которых впоследствии окрашивают в цвет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детали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1291" y="4848314"/>
        <a:ext cx="3374684" cy="1100965"/>
      </dsp:txXfrm>
    </dsp:sp>
    <dsp:sp modelId="{E2716605-1A48-4E91-BEBD-045C674B15ED}">
      <dsp:nvSpPr>
        <dsp:cNvPr id="0" name=""/>
        <dsp:cNvSpPr/>
      </dsp:nvSpPr>
      <dsp:spPr>
        <a:xfrm>
          <a:off x="110096" y="4954344"/>
          <a:ext cx="871195" cy="8807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alidad.kz/" TargetMode="External"/><Relationship Id="rId2" Type="http://schemas.openxmlformats.org/officeDocument/2006/relationships/hyperlink" Target="https://kaspi.kz/shop/p/lenovo-thinkpad-l590-20q7001grt-chernyi-100273251/?c=3910100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ldberries.kz/catalog/9615087/detail.aspx?wb_tp=google_goods&amp;wb_bnd=36933&amp;utm_source=google&amp;utm_medium=cpc&amp;gclid=Cj0KCQjwvIT5BRCqARIsAAwwD-QRJmbstGN3m2vN7vkmLLnuYBcSKyRcwHrTf6ZJiQx3DlkQWazePYgaAkutEALw_wcB" TargetMode="External"/><Relationship Id="rId5" Type="http://schemas.openxmlformats.org/officeDocument/2006/relationships/hyperlink" Target="https://www.inksystem.kz/rezhushie-plottery-gcc/gcc-expert-2-ex-52.html" TargetMode="External"/><Relationship Id="rId4" Type="http://schemas.openxmlformats.org/officeDocument/2006/relationships/hyperlink" Target="https://itmart.kz/product/plotter-epson-surecolor-sc-t520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3.x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3.doc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907704" y="0"/>
          <a:ext cx="5256584" cy="68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окумент" r:id="rId4" imgW="7397421" imgH="9793792" progId="Word.Document.12">
                  <p:embed/>
                </p:oleObj>
              </mc:Choice>
              <mc:Fallback>
                <p:oleObj name="Документ" r:id="rId4" imgW="7397421" imgH="979379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0"/>
                        <a:ext cx="5256584" cy="68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0303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ПОТРЕБИТЕЛИ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79512" y="980728"/>
          <a:ext cx="468052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3573016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Динамика удельного веса детей в общей численности населения в Казахстане за 2014-2019 годы, в %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/>
          <a:srcRect l="28110" t="10510" r="26414" b="44268"/>
          <a:stretch/>
        </p:blipFill>
        <p:spPr bwMode="auto">
          <a:xfrm>
            <a:off x="5004048" y="980728"/>
            <a:ext cx="4032448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48064" y="3573016"/>
            <a:ext cx="399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Коэффициент демографической нагрузки населения по регионам на начало 2019 года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51520" y="4149080"/>
          <a:ext cx="5677786" cy="251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084168" y="4941168"/>
            <a:ext cx="2699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Распределение домохозяйств в Казахстане по наличию детей в 2018 году, в %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172400" y="6505599"/>
            <a:ext cx="93166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10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884368" y="5229200"/>
            <a:ext cx="1008112" cy="216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6632"/>
            <a:ext cx="7776864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необходимое для изготовления и сборки кукольного домика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764704"/>
          <a:ext cx="8712969" cy="4680520"/>
        </p:xfrm>
        <a:graphic>
          <a:graphicData uri="http://schemas.openxmlformats.org/drawingml/2006/table">
            <a:tbl>
              <a:tblPr/>
              <a:tblGrid>
                <a:gridCol w="1296145"/>
                <a:gridCol w="1080120"/>
                <a:gridCol w="2880320"/>
                <a:gridCol w="2448272"/>
                <a:gridCol w="1008112"/>
              </a:tblGrid>
              <a:tr h="1139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Оборудование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Поставщик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Технические характеристики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Ссылка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Стоимость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6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Ноутбук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 Lenovo ThinkPad L590 20Q7001GRT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Kaspi.kz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Процессор: 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Intel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Core </a:t>
                      </a:r>
                      <a:r>
                        <a:rPr lang="en-US" sz="1200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7 8565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U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Оперативная память: 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16 </a:t>
                      </a:r>
                      <a:r>
                        <a:rPr lang="en-US" sz="1200" dirty="0" err="1" smtClean="0">
                          <a:latin typeface="Times New Roman"/>
                          <a:ea typeface="Calibri"/>
                          <a:cs typeface="Times New Roman"/>
                        </a:rPr>
                        <a:t>Гб</a:t>
                      </a:r>
                      <a:r>
                        <a:rPr lang="en-US" sz="1200" dirty="0" smtClean="0">
                          <a:latin typeface="Times New Roman"/>
                          <a:ea typeface="Calibri"/>
                          <a:cs typeface="Times New Roman"/>
                        </a:rPr>
                        <a:t>, DDR4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2"/>
                        </a:rPr>
                        <a:t>https://kaspi.kz/shop/p/lenovo-thinkpad-l590-20q7001grt-chernyi-100273251/?c=391010000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636 720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6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Лазерный станок с рабочим полем CLD 1000х900мм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ТОО «CALIDAD»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Мощность лазерной трубки СО2 EFR F2 80-100 ватт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Профессиональная материнская плата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Руида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http://calidad.kz/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1 572 000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ПЛОТТЕР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 EPSON SURECOLOR SC-T5200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itmart.kz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Ширина печати,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мм 914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Формат печати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Технология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печати Струйная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Скорость печати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до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28 сек на отпечаток А1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https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://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itmart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.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kz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/</a:t>
                      </a: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product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/</a:t>
                      </a: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plotter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epson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surecolor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sc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-</a:t>
                      </a: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t</a:t>
                      </a: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4"/>
                        </a:rPr>
                        <a:t>5200/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1 394 030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Режущий каттер GCC EXPERT II EX-52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Интернет-магазин inksystem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Максимальная ширина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резки 1320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Приемлемая толщина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материала 0.8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Давление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350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грамм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Максимальная скорость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резки 635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мм/сек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5"/>
                        </a:rPr>
                        <a:t>https://www.inksystem.kz/rezhushie-plottery-gcc/gcc-expert-2-ex-52.html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549 792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4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Эксцентриковая шлифовальная машина OS8120R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wildberries.kz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Мощность,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Вт 450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Min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число оборотов,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об/мин 4000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https://</a:t>
                      </a:r>
                      <a:r>
                        <a:rPr lang="ru-RU" sz="1200" u="sng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6"/>
                        </a:rPr>
                        <a:t>www.wildberries.kz/catalog/9615087/detail.aspx?wb_tp=google_goods&amp;wb_bnd=36933&amp;utm_source=google&amp;utm_medium=cpc&amp;gclid=Cj0KCQjwvIT5BRCqARIsAAwwD-QRJmbstGN3m2vN7vkmLLnuYBcSKyRcwHrTf6ZJiQx3DlkQWazePYgaAkutEALw_wcB</a:t>
                      </a:r>
                      <a:endParaRPr lang="ru-RU" sz="1200" u="sng" dirty="0" smtClean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26 890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4 175 432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4541" marR="24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2008" y="5380672"/>
            <a:ext cx="4283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покупку оборудования планируется привлечение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грантовых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средств в рамках в рамках Государственной программы поддержки и развития бизнеса «Дорожная карта бизнеса-2025»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5380672"/>
            <a:ext cx="4716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ИП «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Байкасымов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А.А.» есть необходимое помещение для организации производства кукольных домиков, необходимо закупить оборудование и сырьё на первые 2 месяца для производства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301208"/>
            <a:ext cx="338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Блок-схема: извлечение 10"/>
          <p:cNvSpPr/>
          <p:nvPr/>
        </p:nvSpPr>
        <p:spPr>
          <a:xfrm rot="10800000">
            <a:off x="4283969" y="5517232"/>
            <a:ext cx="288032" cy="288032"/>
          </a:xfrm>
          <a:prstGeom prst="flowChartExtra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172400" y="6505599"/>
            <a:ext cx="93166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11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91440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ПЕРСПЕКТИВЫ КОММЕРЦИАЛИЗАЦИИ ПРОЕКТА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065510"/>
            <a:ext cx="4176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Костанай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72235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потенциальные семьи,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могут приобрести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кукольный домик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l="8013" t="14253" r="48237" b="10206"/>
          <a:stretch/>
        </p:blipFill>
        <p:spPr bwMode="auto">
          <a:xfrm>
            <a:off x="179512" y="1124744"/>
            <a:ext cx="4392487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98368" y="3801814"/>
            <a:ext cx="2862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ёмкость рынка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Костанай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36117 кукольных домика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764704"/>
            <a:ext cx="2741584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домохозяйств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148064" y="2492897"/>
            <a:ext cx="3384376" cy="1080119"/>
            <a:chOff x="5990238" y="1988840"/>
            <a:chExt cx="2614210" cy="127233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48672" y="2060848"/>
              <a:ext cx="25557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Из них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36117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семей – это </a:t>
              </a:r>
              <a:r>
                <a:rPr lang="ru-RU" b="1" dirty="0" smtClean="0">
                  <a:latin typeface="Times New Roman" pitchFamily="18" charset="0"/>
                  <a:cs typeface="Times New Roman" pitchFamily="18" charset="0"/>
                </a:rPr>
                <a:t>потенциальные покупатели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кукольных домиков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90238" y="1988840"/>
              <a:ext cx="453970" cy="6463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! </a:t>
              </a:r>
              <a:endParaRPr lang="ru-RU" sz="3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38328" y="4005064"/>
            <a:ext cx="432048" cy="504056"/>
            <a:chOff x="5724128" y="2924944"/>
            <a:chExt cx="576064" cy="360040"/>
          </a:xfrm>
          <a:solidFill>
            <a:srgbClr val="C00000"/>
          </a:solidFill>
        </p:grpSpPr>
        <p:sp>
          <p:nvSpPr>
            <p:cNvPr id="11" name="Равно 10"/>
            <p:cNvSpPr/>
            <p:nvPr/>
          </p:nvSpPr>
          <p:spPr>
            <a:xfrm>
              <a:off x="5724128" y="2924944"/>
              <a:ext cx="432048" cy="360040"/>
            </a:xfrm>
            <a:prstGeom prst="mathEqual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/>
            <p:cNvSpPr/>
            <p:nvPr/>
          </p:nvSpPr>
          <p:spPr>
            <a:xfrm>
              <a:off x="6084168" y="2924944"/>
              <a:ext cx="216024" cy="360040"/>
            </a:xfrm>
            <a:prstGeom prst="chevron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5" name="Блок-схема: объединение 14"/>
          <p:cNvSpPr/>
          <p:nvPr/>
        </p:nvSpPr>
        <p:spPr>
          <a:xfrm>
            <a:off x="5220072" y="1124744"/>
            <a:ext cx="144016" cy="360040"/>
          </a:xfrm>
          <a:prstGeom prst="flowChartMerg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5229200"/>
            <a:ext cx="8712968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ПЕРСПЕКТИВНЫЕ НАПРАВЛЕНИЯ ДЛЯ РЕАЛИЗАЦИИ ПРОДУКЦИИ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5949280"/>
            <a:ext cx="2909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дошкольные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частные учреждения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5949280"/>
            <a:ext cx="1280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32266" y="5949280"/>
            <a:ext cx="12800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детские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лагеря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объединение 19"/>
          <p:cNvSpPr/>
          <p:nvPr/>
        </p:nvSpPr>
        <p:spPr>
          <a:xfrm>
            <a:off x="971600" y="5949280"/>
            <a:ext cx="144016" cy="360040"/>
          </a:xfrm>
          <a:prstGeom prst="flowChartMerg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объединение 20"/>
          <p:cNvSpPr/>
          <p:nvPr/>
        </p:nvSpPr>
        <p:spPr>
          <a:xfrm>
            <a:off x="3923928" y="5949280"/>
            <a:ext cx="144016" cy="360040"/>
          </a:xfrm>
          <a:prstGeom prst="flowChartMerg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объединение 21"/>
          <p:cNvSpPr/>
          <p:nvPr/>
        </p:nvSpPr>
        <p:spPr>
          <a:xfrm>
            <a:off x="6372200" y="5949280"/>
            <a:ext cx="144016" cy="360040"/>
          </a:xfrm>
          <a:prstGeom prst="flowChartMerg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8172400" y="6505599"/>
            <a:ext cx="93166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12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439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Конкурентные преимущества создаваемого продукта, сравнение технико-экономических характеристик с аналогами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044025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Сравнение технико-экономических характеристик предлагаемого кукольного  домика с аналогами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948049"/>
              </p:ext>
            </p:extLst>
          </p:nvPr>
        </p:nvGraphicFramePr>
        <p:xfrm>
          <a:off x="323528" y="1758528"/>
          <a:ext cx="8568951" cy="4622800"/>
        </p:xfrm>
        <a:graphic>
          <a:graphicData uri="http://schemas.openxmlformats.org/drawingml/2006/table">
            <a:tbl>
              <a:tblPr/>
              <a:tblGrid>
                <a:gridCol w="2317044"/>
                <a:gridCol w="2371886"/>
                <a:gridCol w="2371886"/>
                <a:gridCol w="1508135"/>
              </a:tblGrid>
              <a:tr h="1625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Значение показателей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Предлагаемый образец кукольного домика ИП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Байкасымов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А.А.»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Аналог 1 ИП «ПАПА КАРЛО»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Аналог 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ИП «Опилки»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Качество исходных материалов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Фанера 8 мм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Фанера 8 мм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Фанера 8 мм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Цена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25000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25000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Безопасность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Безопасна для детей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Безопасна для детей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Безопасна для детей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Производственная мощность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заказам и готовые варианты в наличии, 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Только по заказам.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Только по заказам.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 изготовления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Изготовление 1 кукольного домика 3 дня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Изготовление 1 кукольного домика 4 дня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Изготовление 1 кукольного домика 5 дней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Ассортимент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Специализированное производство кукольных домиков, поэтому широкий ассортимент. Предлагаются клиенту варианты разработанных проектов кукольных домиков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Широкая номенклатура единичного производства. Проект предлагает клиент.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Широкая номенклатура единичного производства. Проект предлагает клиент.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27784" y="1988840"/>
            <a:ext cx="2376264" cy="43924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172400" y="6505599"/>
            <a:ext cx="93166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13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88640"/>
            <a:ext cx="4820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Стратегия продвижения продукта на рынок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6672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Компании, специализирующиеся на производстве изделий из древесины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г.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Костанай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79512" y="1196752"/>
          <a:ext cx="4104456" cy="5562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Документ" r:id="rId4" imgW="7233641" imgH="9896755" progId="Word.Document.12">
                  <p:embed/>
                </p:oleObj>
              </mc:Choice>
              <mc:Fallback>
                <p:oleObj name="Документ" r:id="rId4" imgW="7233641" imgH="989675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2"/>
                        <a:ext cx="4104456" cy="5562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644008" y="620688"/>
          <a:ext cx="413995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16016" y="3212976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Изменение объемов производства деревянных и пробковых изделий, кроме мебели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области, тыс. тенге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005064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первый год работы ИП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Байкасымов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А.А.» планирует произвести 373 кукольных домика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4077072"/>
            <a:ext cx="163788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доля рынка составит 1,03%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5445224"/>
            <a:ext cx="457200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Потенциальная доля рынка в пятилетней перспективе будет составлять 6%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172400" y="6505599"/>
            <a:ext cx="93166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14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224136" y="43933"/>
            <a:ext cx="7020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SWOT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-анализ производства кукольных домиков из фанеры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403488"/>
          <a:ext cx="8640960" cy="2377440"/>
        </p:xfrm>
        <a:graphic>
          <a:graphicData uri="http://schemas.openxmlformats.org/drawingml/2006/table">
            <a:tbl>
              <a:tblPr/>
              <a:tblGrid>
                <a:gridCol w="4320029"/>
                <a:gridCol w="432093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 (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сильные стороны)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(слабые стороны)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экологичность сырья для производства домиков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малые производственные мощности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высокая прочность и практичность использования кукольных домиков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малая узнаваемость бренда на рынке по производству продукции из древесины и пр. материалов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индивидуальный подход к дизайну каждого домика, широкий ассортимент продукции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сильных конкурентов на рынке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Кратчайший срок изготовления (3 дня)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(возможности)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(угрозы)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освоение новых рынков сбыта (за пределы Костанайской области)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появление продукции-аналогов конкурентов из более дешевого сырья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и выпуск новых видов продукции для детей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снижение покупательной способности населения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освоение новых производственных линий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нехватка финансовых ресурсов для увеличения производственных мощностей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47864" y="2708920"/>
            <a:ext cx="278172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Матрица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-анализа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996952"/>
          <a:ext cx="8568951" cy="3450572"/>
        </p:xfrm>
        <a:graphic>
          <a:graphicData uri="http://schemas.openxmlformats.org/drawingml/2006/table">
            <a:tbl>
              <a:tblPr/>
              <a:tblGrid>
                <a:gridCol w="648072"/>
                <a:gridCol w="3096344"/>
                <a:gridCol w="792088"/>
                <a:gridCol w="1008112"/>
                <a:gridCol w="625496"/>
                <a:gridCol w="670648"/>
                <a:gridCol w="1073092"/>
                <a:gridCol w="655099"/>
              </a:tblGrid>
              <a:tr h="14819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 (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сильные стороны)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(слабые стороны)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546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экологичность сырья для производства домиков</a:t>
                      </a:r>
                    </a:p>
                  </a:txBody>
                  <a:tcPr marL="50365" marR="503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высокая прочность и практичность использования кукольных домиков</a:t>
                      </a:r>
                    </a:p>
                  </a:txBody>
                  <a:tcPr marL="50365" marR="503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индивидуальный подход к дизайну каждого домика</a:t>
                      </a:r>
                    </a:p>
                  </a:txBody>
                  <a:tcPr marL="50365" marR="503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малые производственные мощности</a:t>
                      </a:r>
                    </a:p>
                  </a:txBody>
                  <a:tcPr marL="50365" marR="503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малая узнаваемость бренда на рынке по производству продукции из древесины и пр. материалов</a:t>
                      </a:r>
                    </a:p>
                  </a:txBody>
                  <a:tcPr marL="50365" marR="503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наличие сильных конкурентов на рынке</a:t>
                      </a:r>
                    </a:p>
                  </a:txBody>
                  <a:tcPr marL="50365" marR="503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88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возмож-ности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освоение новых рынков сбыта (за пределы Костанайской области)</a:t>
                      </a: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разработка и выпуск новых видов продукции для детей</a:t>
                      </a: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1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освоение новых производственных линий</a:t>
                      </a: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88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угрозы)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появление продукции-аналогов конкурентов из более дешевого сырья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снижение покупательной способности населения</a:t>
                      </a: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3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нехватка финансовых ресурсов для увеличения производственных мощностей</a:t>
                      </a: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65" marR="50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444208" y="2996952"/>
            <a:ext cx="2376264" cy="345638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2996952"/>
            <a:ext cx="2448272" cy="3456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04664"/>
            <a:ext cx="4320480" cy="237626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4664"/>
            <a:ext cx="4320480" cy="237626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8172400" y="6525344"/>
            <a:ext cx="93166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15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260648"/>
            <a:ext cx="3713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КОМАНДА ПРОЕКТА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9269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Штатное расписание ИП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Байкасымов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А.А.», тыс. тенге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052736"/>
          <a:ext cx="8568952" cy="1717548"/>
        </p:xfrm>
        <a:graphic>
          <a:graphicData uri="http://schemas.openxmlformats.org/drawingml/2006/table">
            <a:tbl>
              <a:tblPr/>
              <a:tblGrid>
                <a:gridCol w="3825944"/>
                <a:gridCol w="1157040"/>
                <a:gridCol w="1073048"/>
                <a:gridCol w="1181038"/>
                <a:gridCol w="1331882"/>
              </a:tblGrid>
              <a:tr h="61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Наименование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Оклад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617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ед.чел.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месяц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61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Основное производство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1080 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Оператор лазерного станка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 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960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Курьер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 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240 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2880 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2661861"/>
            <a:ext cx="864096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 участия в программах инициатора проекта, роль в проектах, полученные результаты и показатели развития предприятия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284984"/>
            <a:ext cx="2880320" cy="3456384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Проект развития молодёжного корпуса «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Zhas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Project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проект «Школа юного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блогера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 реализован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плану в течение 5 месяцев, по его завершению, пройдено продвинутое обучение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3284984"/>
            <a:ext cx="2880320" cy="3456384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Программа развития продуктивной занятости и массового предпринимательства на 2017-2021 годы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Енбек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бизнес-план по созданию дизайн студии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Предприятие действует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успешно реализует заказы различной сложности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3284984"/>
            <a:ext cx="2736304" cy="3456384"/>
          </a:xfrm>
          <a:prstGeom prst="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Республиканский молодёжный летний лагерь «Зерен-2019»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выдвинут проект «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Lazerbox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успешно дошел до финала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но не получил финансирование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100392" y="44624"/>
            <a:ext cx="93166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16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188640"/>
            <a:ext cx="4242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РЕАЛИЗАЦИЯ ПРОЕКТА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620688"/>
          <a:ext cx="8496945" cy="5943600"/>
        </p:xfrm>
        <a:graphic>
          <a:graphicData uri="http://schemas.openxmlformats.org/drawingml/2006/table">
            <a:tbl>
              <a:tblPr/>
              <a:tblGrid>
                <a:gridCol w="2520280"/>
                <a:gridCol w="1728192"/>
                <a:gridCol w="1152128"/>
                <a:gridCol w="3096345"/>
              </a:tblGrid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этапа реализации проекта</a:t>
                      </a:r>
                      <a:endParaRPr lang="ru-RU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 этапа</a:t>
                      </a:r>
                      <a:endParaRPr lang="ru-RU" sz="13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Стоимость этапа</a:t>
                      </a:r>
                      <a:endParaRPr lang="ru-RU" sz="13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Качественные и количественные результаты</a:t>
                      </a:r>
                      <a:endParaRPr lang="ru-RU" sz="13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Составление бизнес-плана, сбор документов для участия в программе на получение гранта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июль 2020 года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 и сбор документов для участия в программе на получение гранта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1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Решение вопросов финансирования (открытие счёта в банке, внесение 10% собственных средств, получение гранта)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август 2020 года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Получение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грантовых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средств в размере 4 175 432 тенге, которые будут потрачены на приобретение оборудования. Собственные средства в размере 500 000 тенге планируется потратить на приобретение сырья, материалов, инструментов и приспособлений, мебели.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Покупка оборудования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Сентябрь-октябрь 2020 года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4 175 432 тенге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Получение оборудования к середине октября.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Наладка оборудования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 2020 года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Установка программного обеспечения, использования в тестовом режиме.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Реклама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 2020 года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54000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Бегущая строка на телеканале Алау, объявление в Инстаграм на странице Костанайские Новости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Приобретение сырья и необходимых материалов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 2020 года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118705 тенге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Покупка необходимых материалов для изготовления первых 30 кукольных домиков и лакокрасочной продукции, тканей, бумаги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Наём персонала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 2020 года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247200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Качественный персонал, с соответствием основным требованиям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Изготовление пробного экземпляра, приём заказов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ноябрь 2020 года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15120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Изучение образца, выявление недостатков в производстве, наладка оборудования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Начало деятельности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декабрь 2020 года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39675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Запуск производства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Продвижение продукции на рынке, 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PR</a:t>
                      </a: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-кампании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постоянно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Наработка клиентской базы и </a:t>
                      </a: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продукции</a:t>
                      </a:r>
                    </a:p>
                  </a:txBody>
                  <a:tcPr marL="29308" marR="293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72400" y="6505599"/>
            <a:ext cx="93166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17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4568" y="188640"/>
            <a:ext cx="3911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ФИНАНСОВЫЙ ПЛАН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620688"/>
            <a:ext cx="3744416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Общий объём финансирования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7504" y="908720"/>
          <a:ext cx="4968552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499992" y="908720"/>
          <a:ext cx="4536504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2564904"/>
            <a:ext cx="871296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Производственная программа по месяцам на 2021 год с момента старта производства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988614"/>
              </p:ext>
            </p:extLst>
          </p:nvPr>
        </p:nvGraphicFramePr>
        <p:xfrm>
          <a:off x="179512" y="2924944"/>
          <a:ext cx="8784971" cy="149046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920565"/>
                <a:gridCol w="508222"/>
                <a:gridCol w="363015"/>
                <a:gridCol w="363015"/>
                <a:gridCol w="363015"/>
                <a:gridCol w="363015"/>
                <a:gridCol w="363015"/>
                <a:gridCol w="363015"/>
                <a:gridCol w="363015"/>
                <a:gridCol w="363015"/>
                <a:gridCol w="363015"/>
                <a:gridCol w="363015"/>
                <a:gridCol w="363015"/>
                <a:gridCol w="363019"/>
              </a:tblGrid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декабрь, 2020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янв.21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фев.21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мар.21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апр.21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май.21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июн.21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июл.21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авг.21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сен.21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окт.21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ноя.21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дек.21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vert="vert270" anchor="ctr"/>
                </a:tc>
              </a:tr>
              <a:tr h="1095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кукольных домиков, шт.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</a:tr>
              <a:tr h="1095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Средняя цена за 1 домик, тыс. тенге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</a:tr>
              <a:tr h="1095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Выручка от продаж домиков, тыс. тенге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</a:tr>
              <a:tr h="16227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Выручка от продажи мебели для кукольных домиков, тыс. тенге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363" marR="25363" marT="0" marB="0" anchor="ctr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51520" y="4509120"/>
          <a:ext cx="8640960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172400" y="6505599"/>
            <a:ext cx="93166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18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27784" y="332656"/>
            <a:ext cx="407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Программа продаж по годам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26838"/>
              </p:ext>
            </p:extLst>
          </p:nvPr>
        </p:nvGraphicFramePr>
        <p:xfrm>
          <a:off x="179512" y="836712"/>
          <a:ext cx="8784974" cy="285138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664296"/>
                <a:gridCol w="1224136"/>
                <a:gridCol w="936104"/>
                <a:gridCol w="936104"/>
                <a:gridCol w="1008112"/>
                <a:gridCol w="1008112"/>
                <a:gridCol w="1008110"/>
              </a:tblGrid>
              <a:tr h="544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2020 год (декабрь)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440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кукольных домиков, шт.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373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466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466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468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2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Средняя цена за 1 домик, тенге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21000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23000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23000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23000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440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Выручка от продаж домиков, тенге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600000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7460000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8694000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10718000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10718000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10764000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4406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Выручка от продажи мебели для кукольных домиков, тенге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45000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645000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727000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796000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796000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800000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51520" y="3789040"/>
          <a:ext cx="8712968" cy="276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172400" y="6505599"/>
            <a:ext cx="93166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19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61375" y="620688"/>
          <a:ext cx="8623686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Документ" r:id="rId4" imgW="9395617" imgH="6119223" progId="Word.Document.12">
                  <p:embed/>
                </p:oleObj>
              </mc:Choice>
              <mc:Fallback>
                <p:oleObj name="Документ" r:id="rId4" imgW="9395617" imgH="6119223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75" y="620688"/>
                        <a:ext cx="8623686" cy="56166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8244408" y="6505599"/>
            <a:ext cx="841897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2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548680"/>
          <a:ext cx="8568953" cy="3108960"/>
        </p:xfrm>
        <a:graphic>
          <a:graphicData uri="http://schemas.openxmlformats.org/drawingml/2006/table">
            <a:tbl>
              <a:tblPr/>
              <a:tblGrid>
                <a:gridCol w="2862031"/>
                <a:gridCol w="937444"/>
                <a:gridCol w="1192799"/>
                <a:gridCol w="894598"/>
                <a:gridCol w="894598"/>
                <a:gridCol w="894598"/>
                <a:gridCol w="892885"/>
              </a:tblGrid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Поступления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Получение гранта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Выручка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8105000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9421000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11514000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11514000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11564000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8105000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 поступления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8105000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9421000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11514000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11514000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11564000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8105000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Сырьё и материалы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1342800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1490400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1677600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1677600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1872000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1342800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Покупка оборудования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Энергия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74600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82800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93200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93200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117000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74600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2880000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2880000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2880000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2880000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3456000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2880000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ОСМС за работников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86400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86400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86400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86400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103680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86400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ГСМ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186500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207000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233000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233000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234000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186500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Административно-хозяйственые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расходы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223800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248400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279600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279600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280800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223800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Интернет, реклама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44760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49680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55920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55920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70200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44760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Амортизация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417543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417543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417543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417543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417543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417543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Налоги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345420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345420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346920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 выплаты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5256403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5462223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6068683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6068683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6898143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5256403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392" marR="56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03848" y="188640"/>
            <a:ext cx="30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Cash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Flow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годам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3789040"/>
          <a:ext cx="4572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3789040"/>
          <a:ext cx="4572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172400" y="6505599"/>
            <a:ext cx="931665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20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188640"/>
            <a:ext cx="381642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Полная себестоимость одного среднего кукольного домика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764704"/>
          <a:ext cx="3168352" cy="40538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49125"/>
                <a:gridCol w="1119227"/>
              </a:tblGrid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Статья затрат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Затраты, тенге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 Материалы, в том числе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3600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Фанера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Краска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Клей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Крепежные материалы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8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Шлифовальный диск по дереву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2. Амортизация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1740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3. Энергия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4. Зарплата персонала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5. ОСМС за работников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6. ГСМ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68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7. Административно-хозяйственные расходы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8. Интернет, реклама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344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15120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44008" y="260648"/>
            <a:ext cx="3971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Прибыль и рентабельность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63888" y="692696"/>
          <a:ext cx="5400600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635896" y="2852936"/>
          <a:ext cx="532859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23728" y="5003884"/>
            <a:ext cx="526515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ПОКАЗАТЕЛИ ЭФФЕКТИВНОСТИ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5445224"/>
          <a:ext cx="8136904" cy="1121664"/>
        </p:xfrm>
        <a:graphic>
          <a:graphicData uri="http://schemas.openxmlformats.org/drawingml/2006/table">
            <a:tbl>
              <a:tblPr/>
              <a:tblGrid>
                <a:gridCol w="5826024"/>
                <a:gridCol w="231088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Чистый дисконтированный доход (NPV), тенге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11 453 908,47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Внутренняя норма доходности (IRR), 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78%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Индекс доходности (PI)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2,28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Дисконтированный срок окупаемости (DPP), лет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1,81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172400" y="6505599"/>
            <a:ext cx="931665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21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971600" y="2060848"/>
            <a:ext cx="7543800" cy="1418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340768"/>
            <a:ext cx="3078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 по производству деревянных кукольных домиков – перспективное направление, которое развивается в условиях высокого рыночного спроса.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Заказать  кукольный доми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19375"/>
            <a:ext cx="2967211" cy="22471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995936" y="1947367"/>
            <a:ext cx="878582" cy="2372494"/>
            <a:chOff x="3014" y="8580"/>
            <a:chExt cx="931" cy="4530"/>
          </a:xfrm>
        </p:grpSpPr>
        <p:sp>
          <p:nvSpPr>
            <p:cNvPr id="2051" name="Правая фигурная скобка 6"/>
            <p:cNvSpPr>
              <a:spLocks/>
            </p:cNvSpPr>
            <p:nvPr/>
          </p:nvSpPr>
          <p:spPr bwMode="auto">
            <a:xfrm rot="10800000">
              <a:off x="3450" y="8580"/>
              <a:ext cx="495" cy="4530"/>
            </a:xfrm>
            <a:prstGeom prst="rightBrace">
              <a:avLst>
                <a:gd name="adj1" fmla="val 834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Поле 7"/>
            <p:cNvSpPr txBox="1">
              <a:spLocks noChangeArrowheads="1"/>
            </p:cNvSpPr>
            <p:nvPr/>
          </p:nvSpPr>
          <p:spPr bwMode="auto">
            <a:xfrm rot="-5400000">
              <a:off x="1927" y="10740"/>
              <a:ext cx="2610" cy="435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Высота (30-150 см)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283968" y="593393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Детские кукольные домики из фанеры предназначены для детей в возрасте от 1 до 10 лет.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Изделия имеют высоту от 30-150 см, ширину 40-80 см, и глубину 20-40 см.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53" name="Прямая со стрелкой 11"/>
          <p:cNvCxnSpPr>
            <a:cxnSpLocks noChangeShapeType="1"/>
          </p:cNvCxnSpPr>
          <p:nvPr/>
        </p:nvCxnSpPr>
        <p:spPr bwMode="auto">
          <a:xfrm flipH="1">
            <a:off x="7568902" y="2935808"/>
            <a:ext cx="11811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054" name="Поле 12"/>
          <p:cNvSpPr txBox="1">
            <a:spLocks noChangeArrowheads="1"/>
          </p:cNvSpPr>
          <p:nvPr/>
        </p:nvSpPr>
        <p:spPr bwMode="auto">
          <a:xfrm>
            <a:off x="7740352" y="2739455"/>
            <a:ext cx="1009650" cy="442912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Глубина (20-40 см)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5220072" y="4467647"/>
            <a:ext cx="2268537" cy="617537"/>
            <a:chOff x="4673" y="13382"/>
            <a:chExt cx="3571" cy="972"/>
          </a:xfrm>
        </p:grpSpPr>
        <p:sp>
          <p:nvSpPr>
            <p:cNvPr id="2056" name="Правая фигурная скобка 8"/>
            <p:cNvSpPr>
              <a:spLocks/>
            </p:cNvSpPr>
            <p:nvPr/>
          </p:nvSpPr>
          <p:spPr bwMode="auto">
            <a:xfrm rot="5400000">
              <a:off x="6206" y="11849"/>
              <a:ext cx="495" cy="3562"/>
            </a:xfrm>
            <a:prstGeom prst="rightBrace">
              <a:avLst>
                <a:gd name="adj1" fmla="val 832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Поле 9"/>
            <p:cNvSpPr txBox="1">
              <a:spLocks noChangeArrowheads="1"/>
            </p:cNvSpPr>
            <p:nvPr/>
          </p:nvSpPr>
          <p:spPr bwMode="auto">
            <a:xfrm>
              <a:off x="5634" y="13919"/>
              <a:ext cx="2610" cy="435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Ширина (40-80 см)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839809" y="5087887"/>
            <a:ext cx="54643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Производство домиков из фанеры планируется двух видов: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5445224"/>
            <a:ext cx="43559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Бесцветный домик.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имеет цвета и отсутствует нанесение краски на поверхность дерева.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4644008" y="5445224"/>
            <a:ext cx="42474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Цветной домик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Данный вид полностью собирается в готовом виде. Имеет открывающиеся дверцы, окна. Есть возможность установки света.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1475656" y="6227058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Домики с мебелью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другими сопутствующими деталями (комплектация подразумевает дополнительную оплату)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188640"/>
            <a:ext cx="856895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ТЕХНОЛОГИЧЕСКАЯ СОСТАВЛЯЮЩАЯ ПРОЕКТА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244408" y="6505599"/>
            <a:ext cx="841897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3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4462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производства кукольных домиков из фанеры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64704"/>
            <a:ext cx="8151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ОБЪЕМА ПРОДАЖ ДЕТСКИХ ТОВАРОВ – ДЕТСКИХ ИГРУШЕК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(прирост составляет около 28 %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374" y="1844824"/>
            <a:ext cx="1342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рождаемости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1844824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увеличение интереса к раннему развитию детей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1700808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предпочтение безопасной и высококачественной продукции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1835696" y="1916832"/>
            <a:ext cx="504056" cy="504056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5652120" y="1844824"/>
            <a:ext cx="504056" cy="504056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авая фигурная скобка 10"/>
          <p:cNvSpPr/>
          <p:nvPr/>
        </p:nvSpPr>
        <p:spPr>
          <a:xfrm rot="16200000">
            <a:off x="4283968" y="-2691679"/>
            <a:ext cx="648072" cy="8712968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263691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специализированное производство кукольных домиков для детей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области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2564904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Уникальность проекта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3212976"/>
            <a:ext cx="324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Новизна предлагаемых решений реализации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бизнес-проекта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328498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области планируемое производство станет новым,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отрасли – перспективным развивающимся направлением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251521" y="5027289"/>
            <a:ext cx="3240359" cy="1714079"/>
            <a:chOff x="2445" y="8359"/>
            <a:chExt cx="7262" cy="2985"/>
          </a:xfrm>
        </p:grpSpPr>
        <p:sp>
          <p:nvSpPr>
            <p:cNvPr id="15363" name="Выноска со стрелкой вправо 14"/>
            <p:cNvSpPr>
              <a:spLocks noChangeArrowheads="1"/>
            </p:cNvSpPr>
            <p:nvPr/>
          </p:nvSpPr>
          <p:spPr bwMode="auto">
            <a:xfrm>
              <a:off x="2445" y="8367"/>
              <a:ext cx="2115" cy="2910"/>
            </a:xfrm>
            <a:prstGeom prst="rightArrowCallout">
              <a:avLst>
                <a:gd name="adj1" fmla="val 24995"/>
                <a:gd name="adj2" fmla="val 25002"/>
                <a:gd name="adj3" fmla="val 25000"/>
                <a:gd name="adj4" fmla="val 64977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Произ-води-тель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4" name="Поле 16"/>
            <p:cNvSpPr txBox="1">
              <a:spLocks noChangeArrowheads="1"/>
            </p:cNvSpPr>
            <p:nvPr/>
          </p:nvSpPr>
          <p:spPr bwMode="auto">
            <a:xfrm>
              <a:off x="4830" y="9282"/>
              <a:ext cx="2370" cy="465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прямой канал сбыта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65" name="Выноска со стрелкой вверх 18"/>
            <p:cNvSpPr>
              <a:spLocks noChangeArrowheads="1"/>
            </p:cNvSpPr>
            <p:nvPr/>
          </p:nvSpPr>
          <p:spPr bwMode="auto">
            <a:xfrm rot="-5400000">
              <a:off x="7047" y="8684"/>
              <a:ext cx="2985" cy="2335"/>
            </a:xfrm>
            <a:prstGeom prst="upArrowCallout">
              <a:avLst>
                <a:gd name="adj1" fmla="val 22561"/>
                <a:gd name="adj2" fmla="val 22561"/>
                <a:gd name="adj3" fmla="val 25000"/>
                <a:gd name="adj4" fmla="val 64977"/>
              </a:avLst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Потребитель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0" y="4437112"/>
            <a:ext cx="367240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Канал сбыта, планируемый для реализации изделий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3923928" y="4869160"/>
          <a:ext cx="5112568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5148064" y="4458598"/>
            <a:ext cx="23030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 маркетинга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771800" y="2708920"/>
            <a:ext cx="144016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flipH="1">
            <a:off x="5508104" y="3501008"/>
            <a:ext cx="144016" cy="57606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8244408" y="6505599"/>
            <a:ext cx="841897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4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03039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 и способ производства продукции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анера строительная IV/IV 10 мм 1525х1525 мм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520280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2636912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Фанера строительная IV/IV 8 мм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1525х1525 мм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2699792" y="764704"/>
          <a:ext cx="623405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Сборка небольшого домика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736304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5805264"/>
            <a:ext cx="259228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 сборки небольшого кукольного домика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44408" y="6505599"/>
            <a:ext cx="841897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5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021288"/>
            <a:ext cx="734481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Последовательность изготовления кукольного домика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07504" y="144016"/>
          <a:ext cx="44644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716016" y="144016"/>
          <a:ext cx="435597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44408" y="6505599"/>
            <a:ext cx="841897" cy="3077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6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116632"/>
            <a:ext cx="5746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Конкурентоспособность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бизнес-проекта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91440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Конкурентоспособность товара компании и уровня конкуренции на рынке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008" y="908720"/>
            <a:ext cx="291581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Угрозы со стороны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товаров-заменителей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836712"/>
            <a:ext cx="2232248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Уровень угрозы внутриотраслевой конкуренции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1609636"/>
            <a:ext cx="2987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  <a:tabLst>
                <a:tab pos="2543175" algn="l"/>
              </a:tabLs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средний уровень угрозы со стороны товаров-заменителей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1609636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  <a:tabLst>
                <a:tab pos="2543175" algn="l"/>
              </a:tabLs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средний уровень внутриотраслевой конкуренции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836712"/>
            <a:ext cx="324036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Угроза входа на рынок новых игроков с помощью оценки высоты входных барьеров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1628800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  <a:tabLst>
                <a:tab pos="2543175" algn="l"/>
              </a:tabLs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высокий уровень угрозы входа новых игроков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496" y="220486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Оценка рыночной власти покупателей на рынке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2708920"/>
            <a:ext cx="3310330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543175" algn="l"/>
              </a:tabLs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средний уровень угрозы ухода клиентов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860032" y="2196153"/>
            <a:ext cx="4067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2543175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Оценка угроз для бизнеса со стороны поставщиков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2708920"/>
            <a:ext cx="323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  <a:tabLst>
                <a:tab pos="2543175" algn="l"/>
              </a:tabLst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средний уровень влияния поставщиков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51520" y="980728"/>
            <a:ext cx="144016" cy="432048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131840" y="980728"/>
            <a:ext cx="144016" cy="432048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724128" y="980728"/>
            <a:ext cx="144016" cy="432048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объединение 21"/>
          <p:cNvSpPr/>
          <p:nvPr/>
        </p:nvSpPr>
        <p:spPr>
          <a:xfrm>
            <a:off x="899592" y="620688"/>
            <a:ext cx="144016" cy="216024"/>
          </a:xfrm>
          <a:prstGeom prst="flowChartMerg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объединение 22"/>
          <p:cNvSpPr/>
          <p:nvPr/>
        </p:nvSpPr>
        <p:spPr>
          <a:xfrm>
            <a:off x="107504" y="2276872"/>
            <a:ext cx="144016" cy="216024"/>
          </a:xfrm>
          <a:prstGeom prst="flowChartMerg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объединение 23"/>
          <p:cNvSpPr/>
          <p:nvPr/>
        </p:nvSpPr>
        <p:spPr>
          <a:xfrm>
            <a:off x="5004048" y="2276872"/>
            <a:ext cx="144016" cy="216024"/>
          </a:xfrm>
          <a:prstGeom prst="flowChartMerg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2996952"/>
            <a:ext cx="896448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Ключевые направления работ по стратегии конкурентоспособности производства кукольных домиков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179512" y="3284984"/>
          <a:ext cx="8784976" cy="3360420"/>
        </p:xfrm>
        <a:graphic>
          <a:graphicData uri="http://schemas.openxmlformats.org/drawingml/2006/table">
            <a:tbl>
              <a:tblPr/>
              <a:tblGrid>
                <a:gridCol w="1224136"/>
                <a:gridCol w="864096"/>
                <a:gridCol w="2664296"/>
                <a:gridCol w="4032448"/>
              </a:tblGrid>
              <a:tr h="1108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Параметр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endParaRPr lang="ru-RU" sz="105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Направления работ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Угроза со стороны товаров-заменителей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Компания обладает уникальным предложением на рынке, но возможна вероятность появления аналогов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1.Рекомендуется придерживаться стратегии укрепления уникальности товара и концентрироваться на таком целевом рынке, для которого важны уникальные характеристики </a:t>
                      </a:r>
                      <a:endParaRPr lang="ru-RU" sz="105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Основные усилия компания должна сосредоточить на построении высокого уровня знания товара и на построении осведомленности об уникальных особенностях товара.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434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Угрозы внутриотраслевой конкуренции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Рынок компании является высоко конкурентным и перспективным. Есть  возможность для сравнения товаров разных фирм. Есть ограничения в повышении цен.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Угроза со стороны новых игроков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 риск входа новых игроков. 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Для сохранения конкурентоспособности необходимо постоянно проводить мониторинг предложений конкурентов и появления новых игроков.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75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Угроза потери текущих клиентов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Портфель клиентов обладает средними рисками (при уходе ключевых клиентов - падение продаж незначительно). Существование качественных, но экономичных предложений. Вероятность неудовлетворенности текущим уровнем работ по отдельным направлениям.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Снижать влияние ценовой конкуренции на продажи компании.</a:t>
                      </a:r>
                      <a:b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Сконцентрироваться на построении длительных отношений с покупателем.</a:t>
                      </a:r>
                      <a:b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Рекомендуется диверсифицировать портфель клиентов.</a:t>
                      </a:r>
                      <a:b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Требуются специальные программы для VIP - клиентов и </a:t>
                      </a:r>
                      <a:r>
                        <a:rPr lang="ru-RU" sz="105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эконом-программы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для потребителей, чувствительных к цене.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2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Угроза нестабильности поставщиков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Стабильность со стороны поставщиков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Сосредоточиться на устранении всех недостатков товара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119" marR="30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8244408" y="6577607"/>
            <a:ext cx="84189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7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75856" y="116632"/>
            <a:ext cx="2501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Рейтинг поставщиков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620608"/>
          <a:ext cx="8712969" cy="5968746"/>
        </p:xfrm>
        <a:graphic>
          <a:graphicData uri="http://schemas.openxmlformats.org/drawingml/2006/table">
            <a:tbl>
              <a:tblPr/>
              <a:tblGrid>
                <a:gridCol w="2937701"/>
                <a:gridCol w="1418328"/>
                <a:gridCol w="2178470"/>
                <a:gridCol w="2178470"/>
              </a:tblGrid>
              <a:tr h="6640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Критерий выбора поставщика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Удельный вес критерия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Оценка значимости критерия по 10-балльной шкале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Произведение удельного веса критерия на оценку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254317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ТОО «Торговый дом стройматериалов»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Надежность поставки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Цена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Качество товара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Условия платежа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Возможность внеплановых поставок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Финансовое состояние поставщика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Итого по поставщику 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254317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136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254317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Оптово Розничный Центр </a:t>
                      </a:r>
                      <a:r>
                        <a:rPr lang="ru-RU" sz="1400" b="1" dirty="0" err="1">
                          <a:latin typeface="Times New Roman"/>
                          <a:ea typeface="Calibri"/>
                          <a:cs typeface="Times New Roman"/>
                        </a:rPr>
                        <a:t>Костанай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(ИП Свиридов)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Надежность поставки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Цена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Качество товара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Условия платежа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Возможность внеплановых поставок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Финансовое состояние поставщика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Итого по поставщику 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254317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136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254317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МЕГАСТРОЙ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Надежность поставки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Цена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Качество товара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Условия платежа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Возможность внеплановых поставок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Финансовое состояние поставщика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0,4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Итого по поставщику 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254317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956" marR="39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04248" y="2844835"/>
            <a:ext cx="2160240" cy="2241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4365104"/>
            <a:ext cx="2160240" cy="2241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6373227"/>
            <a:ext cx="2160240" cy="22412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59"/>
            <a:ext cx="8712968" cy="2241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060859"/>
            <a:ext cx="8712968" cy="2241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581129"/>
            <a:ext cx="8712968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244408" y="6577607"/>
            <a:ext cx="84189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8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нутреннее наполнение кукольного домик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20080"/>
            <a:ext cx="3140199" cy="27809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24128" y="188640"/>
            <a:ext cx="2699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Внутреннее наполнение кукольного домика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20116" y="188640"/>
            <a:ext cx="2137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элементы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кукольного домика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Основные элементы кукольного доми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896544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827584" y="3563724"/>
            <a:ext cx="763284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Потребность в сырье и материалах на 1 средний кукольный домик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мечта\Desktop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8174037" cy="2773363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8244408" y="6505599"/>
            <a:ext cx="841897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</a:rPr>
              <a:t>Слайд </a:t>
            </a:r>
            <a:r>
              <a:rPr lang="ru-RU" sz="1400" dirty="0" smtClean="0">
                <a:latin typeface="Times New Roman" pitchFamily="18" charset="0"/>
              </a:rPr>
              <a:t> 9</a:t>
            </a: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2482</Words>
  <Application>Microsoft Office PowerPoint</Application>
  <PresentationFormat>Экран (4:3)</PresentationFormat>
  <Paragraphs>735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мечта</dc:creator>
  <cp:lastModifiedBy>Наястя</cp:lastModifiedBy>
  <cp:revision>40</cp:revision>
  <dcterms:created xsi:type="dcterms:W3CDTF">2020-08-10T07:03:38Z</dcterms:created>
  <dcterms:modified xsi:type="dcterms:W3CDTF">2020-10-25T15:46:36Z</dcterms:modified>
</cp:coreProperties>
</file>